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9" r:id="rId2"/>
    <p:sldMasterId id="2147483724" r:id="rId3"/>
  </p:sldMasterIdLst>
  <p:notesMasterIdLst>
    <p:notesMasterId r:id="rId36"/>
  </p:notesMasterIdLst>
  <p:sldIdLst>
    <p:sldId id="256" r:id="rId4"/>
    <p:sldId id="257" r:id="rId5"/>
    <p:sldId id="296" r:id="rId6"/>
    <p:sldId id="258" r:id="rId7"/>
    <p:sldId id="297" r:id="rId8"/>
    <p:sldId id="262" r:id="rId9"/>
    <p:sldId id="272" r:id="rId10"/>
    <p:sldId id="302" r:id="rId11"/>
    <p:sldId id="301" r:id="rId12"/>
    <p:sldId id="271" r:id="rId13"/>
    <p:sldId id="273" r:id="rId14"/>
    <p:sldId id="267" r:id="rId15"/>
    <p:sldId id="304" r:id="rId16"/>
    <p:sldId id="269" r:id="rId17"/>
    <p:sldId id="270" r:id="rId18"/>
    <p:sldId id="305" r:id="rId19"/>
    <p:sldId id="274" r:id="rId20"/>
    <p:sldId id="280" r:id="rId21"/>
    <p:sldId id="281" r:id="rId22"/>
    <p:sldId id="306" r:id="rId23"/>
    <p:sldId id="284" r:id="rId24"/>
    <p:sldId id="286" r:id="rId25"/>
    <p:sldId id="295" r:id="rId26"/>
    <p:sldId id="308" r:id="rId27"/>
    <p:sldId id="307" r:id="rId28"/>
    <p:sldId id="290" r:id="rId29"/>
    <p:sldId id="291" r:id="rId30"/>
    <p:sldId id="309" r:id="rId31"/>
    <p:sldId id="310" r:id="rId32"/>
    <p:sldId id="292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45"/>
    <p:restoredTop sz="96186"/>
  </p:normalViewPr>
  <p:slideViewPr>
    <p:cSldViewPr snapToGrid="0" snapToObjects="1">
      <p:cViewPr varScale="1">
        <p:scale>
          <a:sx n="60" d="100"/>
          <a:sy n="60" d="100"/>
        </p:scale>
        <p:origin x="1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236F03-6C98-4786-8847-5A1F7073F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66F18-1904-41BD-BC69-5A3AAC525AD0}">
      <dgm:prSet/>
      <dgm:spPr/>
      <dgm:t>
        <a:bodyPr/>
        <a:lstStyle/>
        <a:p>
          <a:r>
            <a:rPr lang="zh-CN" dirty="0">
              <a:solidFill>
                <a:srgbClr val="FFFF00"/>
              </a:solidFill>
            </a:rPr>
            <a:t>事件跟踪 </a:t>
          </a:r>
          <a:r>
            <a:rPr lang="zh-CN" dirty="0"/>
            <a:t>（及可视化）</a:t>
          </a:r>
          <a:r>
            <a:rPr lang="zh-CN" altLang="en-US" dirty="0"/>
            <a:t>              </a:t>
          </a:r>
          <a:r>
            <a:rPr lang="en-US" dirty="0">
              <a:solidFill>
                <a:srgbClr val="FFFF00"/>
              </a:solidFill>
            </a:rPr>
            <a:t>Track an event</a:t>
          </a:r>
          <a:r>
            <a:rPr lang="en-US" dirty="0"/>
            <a:t>(Visualize)</a:t>
          </a:r>
        </a:p>
      </dgm:t>
    </dgm:pt>
    <dgm:pt modelId="{B102BC9C-E8CF-495B-9326-173D3AEADA2E}" type="parTrans" cxnId="{63368E46-FD96-4893-988A-9E2371656E97}">
      <dgm:prSet/>
      <dgm:spPr/>
      <dgm:t>
        <a:bodyPr/>
        <a:lstStyle/>
        <a:p>
          <a:endParaRPr lang="en-US"/>
        </a:p>
      </dgm:t>
    </dgm:pt>
    <dgm:pt modelId="{492D92A7-9842-4CE1-A342-2A0DC946788D}" type="sibTrans" cxnId="{63368E46-FD96-4893-988A-9E2371656E97}">
      <dgm:prSet/>
      <dgm:spPr/>
      <dgm:t>
        <a:bodyPr/>
        <a:lstStyle/>
        <a:p>
          <a:endParaRPr lang="en-US"/>
        </a:p>
      </dgm:t>
    </dgm:pt>
    <dgm:pt modelId="{BBB59EBC-9002-4AF3-A1A2-68AA29EA021F}">
      <dgm:prSet/>
      <dgm:spPr/>
      <dgm:t>
        <a:bodyPr/>
        <a:lstStyle/>
        <a:p>
          <a:r>
            <a:rPr lang="zh-CN" dirty="0"/>
            <a:t>摘要的实时更新            </a:t>
          </a:r>
          <a:r>
            <a:rPr lang="zh-CN" altLang="en-US" dirty="0"/>
            <a:t>                  </a:t>
          </a:r>
          <a:r>
            <a:rPr lang="en-US" dirty="0"/>
            <a:t>Provide updates</a:t>
          </a:r>
        </a:p>
      </dgm:t>
    </dgm:pt>
    <dgm:pt modelId="{7605F5F9-2092-4299-87EF-B64F688DD664}" type="parTrans" cxnId="{413A560F-C23C-4747-A592-73739E1493B5}">
      <dgm:prSet/>
      <dgm:spPr/>
      <dgm:t>
        <a:bodyPr/>
        <a:lstStyle/>
        <a:p>
          <a:endParaRPr lang="en-US"/>
        </a:p>
      </dgm:t>
    </dgm:pt>
    <dgm:pt modelId="{E0308CE6-DB3B-42DF-9C0D-D26735777329}" type="sibTrans" cxnId="{413A560F-C23C-4747-A592-73739E1493B5}">
      <dgm:prSet/>
      <dgm:spPr/>
      <dgm:t>
        <a:bodyPr/>
        <a:lstStyle/>
        <a:p>
          <a:endParaRPr lang="en-US"/>
        </a:p>
      </dgm:t>
    </dgm:pt>
    <dgm:pt modelId="{9D65C4CC-BE04-4864-B164-E98849C90314}">
      <dgm:prSet/>
      <dgm:spPr/>
      <dgm:t>
        <a:bodyPr/>
        <a:lstStyle/>
        <a:p>
          <a:r>
            <a:rPr lang="zh-CN" dirty="0"/>
            <a:t>依时间线</a:t>
          </a:r>
          <a:r>
            <a:rPr lang="zh-CN" altLang="en-US" dirty="0"/>
            <a:t>的文章</a:t>
          </a:r>
          <a:r>
            <a:rPr lang="en-US" altLang="zh-CN" dirty="0"/>
            <a:t>-</a:t>
          </a:r>
          <a:r>
            <a:rPr lang="zh-CN" altLang="en-US" dirty="0"/>
            <a:t>评论</a:t>
          </a:r>
          <a:r>
            <a:rPr lang="zh-CN" dirty="0"/>
            <a:t>摘要        </a:t>
          </a:r>
          <a:r>
            <a:rPr lang="en-US" dirty="0"/>
            <a:t>Timeline summarization</a:t>
          </a:r>
        </a:p>
      </dgm:t>
    </dgm:pt>
    <dgm:pt modelId="{5F3D8AE2-E4BF-47F9-AAE2-183B20733DAD}" type="parTrans" cxnId="{6C30DA6B-99B0-404F-A963-61DC06A7EA44}">
      <dgm:prSet/>
      <dgm:spPr/>
      <dgm:t>
        <a:bodyPr/>
        <a:lstStyle/>
        <a:p>
          <a:endParaRPr lang="en-US"/>
        </a:p>
      </dgm:t>
    </dgm:pt>
    <dgm:pt modelId="{94C8509B-A700-489E-943E-E9C701AD8ADC}" type="sibTrans" cxnId="{6C30DA6B-99B0-404F-A963-61DC06A7EA44}">
      <dgm:prSet/>
      <dgm:spPr/>
      <dgm:t>
        <a:bodyPr/>
        <a:lstStyle/>
        <a:p>
          <a:endParaRPr lang="en-US"/>
        </a:p>
      </dgm:t>
    </dgm:pt>
    <dgm:pt modelId="{4B76FDA3-767C-4A01-8BCE-E04CCF50C8C9}">
      <dgm:prSet/>
      <dgm:spPr/>
      <dgm:t>
        <a:bodyPr/>
        <a:lstStyle/>
        <a:p>
          <a:r>
            <a:rPr lang="zh-CN" altLang="en-US" dirty="0"/>
            <a:t>多文档的单</a:t>
          </a:r>
          <a:r>
            <a:rPr lang="zh-CN" dirty="0"/>
            <a:t>事件摘要                 </a:t>
          </a:r>
          <a:r>
            <a:rPr lang="zh-CN" altLang="en-US" dirty="0"/>
            <a:t>   </a:t>
          </a:r>
          <a:r>
            <a:rPr lang="en-US" dirty="0"/>
            <a:t>Event summarization</a:t>
          </a:r>
        </a:p>
      </dgm:t>
    </dgm:pt>
    <dgm:pt modelId="{D3C7ECE8-9F4B-4517-BD25-5E7B74B76056}" type="parTrans" cxnId="{95EB4920-97E5-497B-AC2D-B13DE265784D}">
      <dgm:prSet/>
      <dgm:spPr/>
      <dgm:t>
        <a:bodyPr/>
        <a:lstStyle/>
        <a:p>
          <a:endParaRPr lang="en-US"/>
        </a:p>
      </dgm:t>
    </dgm:pt>
    <dgm:pt modelId="{7EF33F64-D254-46FA-9DB5-A0010E430DAF}" type="sibTrans" cxnId="{95EB4920-97E5-497B-AC2D-B13DE265784D}">
      <dgm:prSet/>
      <dgm:spPr/>
      <dgm:t>
        <a:bodyPr/>
        <a:lstStyle/>
        <a:p>
          <a:endParaRPr lang="en-US"/>
        </a:p>
      </dgm:t>
    </dgm:pt>
    <dgm:pt modelId="{A585A4D1-991B-6847-81FE-59ABC8DB8E1E}" type="pres">
      <dgm:prSet presAssocID="{BA236F03-6C98-4786-8847-5A1F7073F9A6}" presName="linear" presStyleCnt="0">
        <dgm:presLayoutVars>
          <dgm:animLvl val="lvl"/>
          <dgm:resizeHandles val="exact"/>
        </dgm:presLayoutVars>
      </dgm:prSet>
      <dgm:spPr/>
    </dgm:pt>
    <dgm:pt modelId="{B1E287A9-97E1-994D-BFF6-1E04549D0B4B}" type="pres">
      <dgm:prSet presAssocID="{BAE66F18-1904-41BD-BC69-5A3AAC525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DBBCF5-EB37-BE4C-9C7A-BED664A177E9}" type="pres">
      <dgm:prSet presAssocID="{492D92A7-9842-4CE1-A342-2A0DC946788D}" presName="spacer" presStyleCnt="0"/>
      <dgm:spPr/>
    </dgm:pt>
    <dgm:pt modelId="{9A0488D9-ED1A-404B-A983-E30737BBAC93}" type="pres">
      <dgm:prSet presAssocID="{BBB59EBC-9002-4AF3-A1A2-68AA29EA0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0422936-F5E6-9646-81FF-262A942D485F}" type="pres">
      <dgm:prSet presAssocID="{E0308CE6-DB3B-42DF-9C0D-D26735777329}" presName="spacer" presStyleCnt="0"/>
      <dgm:spPr/>
    </dgm:pt>
    <dgm:pt modelId="{C9C5C7B1-3273-B842-9E0D-980C06801815}" type="pres">
      <dgm:prSet presAssocID="{9D65C4CC-BE04-4864-B164-E98849C9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BFA747-9E83-5D47-9B84-099998D0C20F}" type="pres">
      <dgm:prSet presAssocID="{94C8509B-A700-489E-943E-E9C701AD8ADC}" presName="spacer" presStyleCnt="0"/>
      <dgm:spPr/>
    </dgm:pt>
    <dgm:pt modelId="{D39E0507-BAB3-5447-8C0B-063B4D9C6F6C}" type="pres">
      <dgm:prSet presAssocID="{4B76FDA3-767C-4A01-8BCE-E04CCF50C8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13A560F-C23C-4747-A592-73739E1493B5}" srcId="{BA236F03-6C98-4786-8847-5A1F7073F9A6}" destId="{BBB59EBC-9002-4AF3-A1A2-68AA29EA021F}" srcOrd="1" destOrd="0" parTransId="{7605F5F9-2092-4299-87EF-B64F688DD664}" sibTransId="{E0308CE6-DB3B-42DF-9C0D-D26735777329}"/>
    <dgm:cxn modelId="{95EB4920-97E5-497B-AC2D-B13DE265784D}" srcId="{BA236F03-6C98-4786-8847-5A1F7073F9A6}" destId="{4B76FDA3-767C-4A01-8BCE-E04CCF50C8C9}" srcOrd="3" destOrd="0" parTransId="{D3C7ECE8-9F4B-4517-BD25-5E7B74B76056}" sibTransId="{7EF33F64-D254-46FA-9DB5-A0010E430DAF}"/>
    <dgm:cxn modelId="{63368E46-FD96-4893-988A-9E2371656E97}" srcId="{BA236F03-6C98-4786-8847-5A1F7073F9A6}" destId="{BAE66F18-1904-41BD-BC69-5A3AAC525AD0}" srcOrd="0" destOrd="0" parTransId="{B102BC9C-E8CF-495B-9326-173D3AEADA2E}" sibTransId="{492D92A7-9842-4CE1-A342-2A0DC946788D}"/>
    <dgm:cxn modelId="{6C30DA6B-99B0-404F-A963-61DC06A7EA44}" srcId="{BA236F03-6C98-4786-8847-5A1F7073F9A6}" destId="{9D65C4CC-BE04-4864-B164-E98849C90314}" srcOrd="2" destOrd="0" parTransId="{5F3D8AE2-E4BF-47F9-AAE2-183B20733DAD}" sibTransId="{94C8509B-A700-489E-943E-E9C701AD8ADC}"/>
    <dgm:cxn modelId="{35389798-13D1-B240-99A3-6F50C9F5C4C1}" type="presOf" srcId="{BBB59EBC-9002-4AF3-A1A2-68AA29EA021F}" destId="{9A0488D9-ED1A-404B-A983-E30737BBAC93}" srcOrd="0" destOrd="0" presId="urn:microsoft.com/office/officeart/2005/8/layout/vList2"/>
    <dgm:cxn modelId="{0BC6A298-8096-4E48-AC43-9E9C6D210659}" type="presOf" srcId="{9D65C4CC-BE04-4864-B164-E98849C90314}" destId="{C9C5C7B1-3273-B842-9E0D-980C06801815}" srcOrd="0" destOrd="0" presId="urn:microsoft.com/office/officeart/2005/8/layout/vList2"/>
    <dgm:cxn modelId="{7AAEA7CF-43D6-814C-B652-ED079ABC82AF}" type="presOf" srcId="{4B76FDA3-767C-4A01-8BCE-E04CCF50C8C9}" destId="{D39E0507-BAB3-5447-8C0B-063B4D9C6F6C}" srcOrd="0" destOrd="0" presId="urn:microsoft.com/office/officeart/2005/8/layout/vList2"/>
    <dgm:cxn modelId="{6E47E2D9-707F-7449-ADCB-7454C960673D}" type="presOf" srcId="{BAE66F18-1904-41BD-BC69-5A3AAC525AD0}" destId="{B1E287A9-97E1-994D-BFF6-1E04549D0B4B}" srcOrd="0" destOrd="0" presId="urn:microsoft.com/office/officeart/2005/8/layout/vList2"/>
    <dgm:cxn modelId="{58D41DF9-BCE0-0F47-B14C-30304B73ADED}" type="presOf" srcId="{BA236F03-6C98-4786-8847-5A1F7073F9A6}" destId="{A585A4D1-991B-6847-81FE-59ABC8DB8E1E}" srcOrd="0" destOrd="0" presId="urn:microsoft.com/office/officeart/2005/8/layout/vList2"/>
    <dgm:cxn modelId="{F65D2927-C7F8-A248-AFF1-F40F2DD6747B}" type="presParOf" srcId="{A585A4D1-991B-6847-81FE-59ABC8DB8E1E}" destId="{B1E287A9-97E1-994D-BFF6-1E04549D0B4B}" srcOrd="0" destOrd="0" presId="urn:microsoft.com/office/officeart/2005/8/layout/vList2"/>
    <dgm:cxn modelId="{DEAB8DD4-1796-854E-BBBD-81EB64D51021}" type="presParOf" srcId="{A585A4D1-991B-6847-81FE-59ABC8DB8E1E}" destId="{66DBBCF5-EB37-BE4C-9C7A-BED664A177E9}" srcOrd="1" destOrd="0" presId="urn:microsoft.com/office/officeart/2005/8/layout/vList2"/>
    <dgm:cxn modelId="{3AF40891-F4EE-3E4C-BADC-F8889DB75DDC}" type="presParOf" srcId="{A585A4D1-991B-6847-81FE-59ABC8DB8E1E}" destId="{9A0488D9-ED1A-404B-A983-E30737BBAC93}" srcOrd="2" destOrd="0" presId="urn:microsoft.com/office/officeart/2005/8/layout/vList2"/>
    <dgm:cxn modelId="{EDEC86C6-8781-1C46-B2B6-C2F847F458C7}" type="presParOf" srcId="{A585A4D1-991B-6847-81FE-59ABC8DB8E1E}" destId="{F0422936-F5E6-9646-81FF-262A942D485F}" srcOrd="3" destOrd="0" presId="urn:microsoft.com/office/officeart/2005/8/layout/vList2"/>
    <dgm:cxn modelId="{76B232B0-F699-EA42-9EC7-01FC4CC2CDF0}" type="presParOf" srcId="{A585A4D1-991B-6847-81FE-59ABC8DB8E1E}" destId="{C9C5C7B1-3273-B842-9E0D-980C06801815}" srcOrd="4" destOrd="0" presId="urn:microsoft.com/office/officeart/2005/8/layout/vList2"/>
    <dgm:cxn modelId="{5A42BA7A-1492-4F4C-B999-31A6BB5E0BBB}" type="presParOf" srcId="{A585A4D1-991B-6847-81FE-59ABC8DB8E1E}" destId="{E5BFA747-9E83-5D47-9B84-099998D0C20F}" srcOrd="5" destOrd="0" presId="urn:microsoft.com/office/officeart/2005/8/layout/vList2"/>
    <dgm:cxn modelId="{C41D9F31-5F49-5B42-926C-1D8B42B32FF4}" type="presParOf" srcId="{A585A4D1-991B-6847-81FE-59ABC8DB8E1E}" destId="{D39E0507-BAB3-5447-8C0B-063B4D9C6F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36F03-6C98-4786-8847-5A1F7073F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66F18-1904-41BD-BC69-5A3AAC525AD0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事件跟踪 </a:t>
          </a:r>
          <a:r>
            <a:rPr lang="zh-CN" dirty="0"/>
            <a:t>（及</a:t>
          </a:r>
          <a:r>
            <a:rPr lang="zh-CN" dirty="0">
              <a:solidFill>
                <a:srgbClr val="FFFF00"/>
              </a:solidFill>
            </a:rPr>
            <a:t>可视化</a:t>
          </a:r>
          <a:r>
            <a:rPr lang="zh-CN" dirty="0"/>
            <a:t>）</a:t>
          </a:r>
          <a:r>
            <a:rPr lang="zh-CN" altLang="en-US" dirty="0"/>
            <a:t>              </a:t>
          </a:r>
          <a:r>
            <a:rPr lang="en-US" dirty="0">
              <a:solidFill>
                <a:schemeClr val="bg1"/>
              </a:solidFill>
            </a:rPr>
            <a:t>Track an event</a:t>
          </a:r>
          <a:r>
            <a:rPr lang="en-US" dirty="0"/>
            <a:t>(</a:t>
          </a:r>
          <a:r>
            <a:rPr lang="en-US" dirty="0">
              <a:solidFill>
                <a:srgbClr val="FFFF00"/>
              </a:solidFill>
            </a:rPr>
            <a:t>Visualize</a:t>
          </a:r>
          <a:r>
            <a:rPr lang="en-US" dirty="0"/>
            <a:t>)</a:t>
          </a:r>
        </a:p>
      </dgm:t>
    </dgm:pt>
    <dgm:pt modelId="{B102BC9C-E8CF-495B-9326-173D3AEADA2E}" type="parTrans" cxnId="{63368E46-FD96-4893-988A-9E2371656E97}">
      <dgm:prSet/>
      <dgm:spPr/>
      <dgm:t>
        <a:bodyPr/>
        <a:lstStyle/>
        <a:p>
          <a:endParaRPr lang="en-US"/>
        </a:p>
      </dgm:t>
    </dgm:pt>
    <dgm:pt modelId="{492D92A7-9842-4CE1-A342-2A0DC946788D}" type="sibTrans" cxnId="{63368E46-FD96-4893-988A-9E2371656E97}">
      <dgm:prSet/>
      <dgm:spPr/>
      <dgm:t>
        <a:bodyPr/>
        <a:lstStyle/>
        <a:p>
          <a:endParaRPr lang="en-US"/>
        </a:p>
      </dgm:t>
    </dgm:pt>
    <dgm:pt modelId="{BBB59EBC-9002-4AF3-A1A2-68AA29EA021F}">
      <dgm:prSet/>
      <dgm:spPr/>
      <dgm:t>
        <a:bodyPr/>
        <a:lstStyle/>
        <a:p>
          <a:r>
            <a:rPr lang="zh-CN" dirty="0"/>
            <a:t>摘要的实时更新            </a:t>
          </a:r>
          <a:r>
            <a:rPr lang="zh-CN" altLang="en-US" dirty="0"/>
            <a:t>                  </a:t>
          </a:r>
          <a:r>
            <a:rPr lang="en-US" dirty="0"/>
            <a:t>Provide updates</a:t>
          </a:r>
        </a:p>
      </dgm:t>
    </dgm:pt>
    <dgm:pt modelId="{7605F5F9-2092-4299-87EF-B64F688DD664}" type="parTrans" cxnId="{413A560F-C23C-4747-A592-73739E1493B5}">
      <dgm:prSet/>
      <dgm:spPr/>
      <dgm:t>
        <a:bodyPr/>
        <a:lstStyle/>
        <a:p>
          <a:endParaRPr lang="en-US"/>
        </a:p>
      </dgm:t>
    </dgm:pt>
    <dgm:pt modelId="{E0308CE6-DB3B-42DF-9C0D-D26735777329}" type="sibTrans" cxnId="{413A560F-C23C-4747-A592-73739E1493B5}">
      <dgm:prSet/>
      <dgm:spPr/>
      <dgm:t>
        <a:bodyPr/>
        <a:lstStyle/>
        <a:p>
          <a:endParaRPr lang="en-US"/>
        </a:p>
      </dgm:t>
    </dgm:pt>
    <dgm:pt modelId="{9D65C4CC-BE04-4864-B164-E98849C90314}">
      <dgm:prSet/>
      <dgm:spPr/>
      <dgm:t>
        <a:bodyPr/>
        <a:lstStyle/>
        <a:p>
          <a:r>
            <a:rPr lang="zh-CN" dirty="0"/>
            <a:t>依时间线</a:t>
          </a:r>
          <a:r>
            <a:rPr lang="zh-CN" altLang="en-US" dirty="0"/>
            <a:t>的文章</a:t>
          </a:r>
          <a:r>
            <a:rPr lang="en-US" altLang="zh-CN" dirty="0"/>
            <a:t>-</a:t>
          </a:r>
          <a:r>
            <a:rPr lang="zh-CN" altLang="en-US" dirty="0"/>
            <a:t>评论</a:t>
          </a:r>
          <a:r>
            <a:rPr lang="zh-CN" dirty="0"/>
            <a:t>摘要        </a:t>
          </a:r>
          <a:r>
            <a:rPr lang="en-US" dirty="0"/>
            <a:t>Timeline summarization</a:t>
          </a:r>
        </a:p>
      </dgm:t>
    </dgm:pt>
    <dgm:pt modelId="{5F3D8AE2-E4BF-47F9-AAE2-183B20733DAD}" type="parTrans" cxnId="{6C30DA6B-99B0-404F-A963-61DC06A7EA44}">
      <dgm:prSet/>
      <dgm:spPr/>
      <dgm:t>
        <a:bodyPr/>
        <a:lstStyle/>
        <a:p>
          <a:endParaRPr lang="en-US"/>
        </a:p>
      </dgm:t>
    </dgm:pt>
    <dgm:pt modelId="{94C8509B-A700-489E-943E-E9C701AD8ADC}" type="sibTrans" cxnId="{6C30DA6B-99B0-404F-A963-61DC06A7EA44}">
      <dgm:prSet/>
      <dgm:spPr/>
      <dgm:t>
        <a:bodyPr/>
        <a:lstStyle/>
        <a:p>
          <a:endParaRPr lang="en-US"/>
        </a:p>
      </dgm:t>
    </dgm:pt>
    <dgm:pt modelId="{4B76FDA3-767C-4A01-8BCE-E04CCF50C8C9}">
      <dgm:prSet/>
      <dgm:spPr/>
      <dgm:t>
        <a:bodyPr/>
        <a:lstStyle/>
        <a:p>
          <a:r>
            <a:rPr lang="zh-CN" altLang="en-US" dirty="0"/>
            <a:t>多文档的单</a:t>
          </a:r>
          <a:r>
            <a:rPr lang="zh-CN" dirty="0"/>
            <a:t>事件摘要                 </a:t>
          </a:r>
          <a:r>
            <a:rPr lang="zh-CN" altLang="en-US" dirty="0"/>
            <a:t>   </a:t>
          </a:r>
          <a:r>
            <a:rPr lang="en-US" dirty="0"/>
            <a:t>Event summarization</a:t>
          </a:r>
        </a:p>
      </dgm:t>
    </dgm:pt>
    <dgm:pt modelId="{D3C7ECE8-9F4B-4517-BD25-5E7B74B76056}" type="parTrans" cxnId="{95EB4920-97E5-497B-AC2D-B13DE265784D}">
      <dgm:prSet/>
      <dgm:spPr/>
      <dgm:t>
        <a:bodyPr/>
        <a:lstStyle/>
        <a:p>
          <a:endParaRPr lang="en-US"/>
        </a:p>
      </dgm:t>
    </dgm:pt>
    <dgm:pt modelId="{7EF33F64-D254-46FA-9DB5-A0010E430DAF}" type="sibTrans" cxnId="{95EB4920-97E5-497B-AC2D-B13DE265784D}">
      <dgm:prSet/>
      <dgm:spPr/>
      <dgm:t>
        <a:bodyPr/>
        <a:lstStyle/>
        <a:p>
          <a:endParaRPr lang="en-US"/>
        </a:p>
      </dgm:t>
    </dgm:pt>
    <dgm:pt modelId="{A585A4D1-991B-6847-81FE-59ABC8DB8E1E}" type="pres">
      <dgm:prSet presAssocID="{BA236F03-6C98-4786-8847-5A1F7073F9A6}" presName="linear" presStyleCnt="0">
        <dgm:presLayoutVars>
          <dgm:animLvl val="lvl"/>
          <dgm:resizeHandles val="exact"/>
        </dgm:presLayoutVars>
      </dgm:prSet>
      <dgm:spPr/>
    </dgm:pt>
    <dgm:pt modelId="{B1E287A9-97E1-994D-BFF6-1E04549D0B4B}" type="pres">
      <dgm:prSet presAssocID="{BAE66F18-1904-41BD-BC69-5A3AAC525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DBBCF5-EB37-BE4C-9C7A-BED664A177E9}" type="pres">
      <dgm:prSet presAssocID="{492D92A7-9842-4CE1-A342-2A0DC946788D}" presName="spacer" presStyleCnt="0"/>
      <dgm:spPr/>
    </dgm:pt>
    <dgm:pt modelId="{9A0488D9-ED1A-404B-A983-E30737BBAC93}" type="pres">
      <dgm:prSet presAssocID="{BBB59EBC-9002-4AF3-A1A2-68AA29EA0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0422936-F5E6-9646-81FF-262A942D485F}" type="pres">
      <dgm:prSet presAssocID="{E0308CE6-DB3B-42DF-9C0D-D26735777329}" presName="spacer" presStyleCnt="0"/>
      <dgm:spPr/>
    </dgm:pt>
    <dgm:pt modelId="{C9C5C7B1-3273-B842-9E0D-980C06801815}" type="pres">
      <dgm:prSet presAssocID="{9D65C4CC-BE04-4864-B164-E98849C9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BFA747-9E83-5D47-9B84-099998D0C20F}" type="pres">
      <dgm:prSet presAssocID="{94C8509B-A700-489E-943E-E9C701AD8ADC}" presName="spacer" presStyleCnt="0"/>
      <dgm:spPr/>
    </dgm:pt>
    <dgm:pt modelId="{D39E0507-BAB3-5447-8C0B-063B4D9C6F6C}" type="pres">
      <dgm:prSet presAssocID="{4B76FDA3-767C-4A01-8BCE-E04CCF50C8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13A560F-C23C-4747-A592-73739E1493B5}" srcId="{BA236F03-6C98-4786-8847-5A1F7073F9A6}" destId="{BBB59EBC-9002-4AF3-A1A2-68AA29EA021F}" srcOrd="1" destOrd="0" parTransId="{7605F5F9-2092-4299-87EF-B64F688DD664}" sibTransId="{E0308CE6-DB3B-42DF-9C0D-D26735777329}"/>
    <dgm:cxn modelId="{95EB4920-97E5-497B-AC2D-B13DE265784D}" srcId="{BA236F03-6C98-4786-8847-5A1F7073F9A6}" destId="{4B76FDA3-767C-4A01-8BCE-E04CCF50C8C9}" srcOrd="3" destOrd="0" parTransId="{D3C7ECE8-9F4B-4517-BD25-5E7B74B76056}" sibTransId="{7EF33F64-D254-46FA-9DB5-A0010E430DAF}"/>
    <dgm:cxn modelId="{63368E46-FD96-4893-988A-9E2371656E97}" srcId="{BA236F03-6C98-4786-8847-5A1F7073F9A6}" destId="{BAE66F18-1904-41BD-BC69-5A3AAC525AD0}" srcOrd="0" destOrd="0" parTransId="{B102BC9C-E8CF-495B-9326-173D3AEADA2E}" sibTransId="{492D92A7-9842-4CE1-A342-2A0DC946788D}"/>
    <dgm:cxn modelId="{6C30DA6B-99B0-404F-A963-61DC06A7EA44}" srcId="{BA236F03-6C98-4786-8847-5A1F7073F9A6}" destId="{9D65C4CC-BE04-4864-B164-E98849C90314}" srcOrd="2" destOrd="0" parTransId="{5F3D8AE2-E4BF-47F9-AAE2-183B20733DAD}" sibTransId="{94C8509B-A700-489E-943E-E9C701AD8ADC}"/>
    <dgm:cxn modelId="{35389798-13D1-B240-99A3-6F50C9F5C4C1}" type="presOf" srcId="{BBB59EBC-9002-4AF3-A1A2-68AA29EA021F}" destId="{9A0488D9-ED1A-404B-A983-E30737BBAC93}" srcOrd="0" destOrd="0" presId="urn:microsoft.com/office/officeart/2005/8/layout/vList2"/>
    <dgm:cxn modelId="{0BC6A298-8096-4E48-AC43-9E9C6D210659}" type="presOf" srcId="{9D65C4CC-BE04-4864-B164-E98849C90314}" destId="{C9C5C7B1-3273-B842-9E0D-980C06801815}" srcOrd="0" destOrd="0" presId="urn:microsoft.com/office/officeart/2005/8/layout/vList2"/>
    <dgm:cxn modelId="{7AAEA7CF-43D6-814C-B652-ED079ABC82AF}" type="presOf" srcId="{4B76FDA3-767C-4A01-8BCE-E04CCF50C8C9}" destId="{D39E0507-BAB3-5447-8C0B-063B4D9C6F6C}" srcOrd="0" destOrd="0" presId="urn:microsoft.com/office/officeart/2005/8/layout/vList2"/>
    <dgm:cxn modelId="{6E47E2D9-707F-7449-ADCB-7454C960673D}" type="presOf" srcId="{BAE66F18-1904-41BD-BC69-5A3AAC525AD0}" destId="{B1E287A9-97E1-994D-BFF6-1E04549D0B4B}" srcOrd="0" destOrd="0" presId="urn:microsoft.com/office/officeart/2005/8/layout/vList2"/>
    <dgm:cxn modelId="{58D41DF9-BCE0-0F47-B14C-30304B73ADED}" type="presOf" srcId="{BA236F03-6C98-4786-8847-5A1F7073F9A6}" destId="{A585A4D1-991B-6847-81FE-59ABC8DB8E1E}" srcOrd="0" destOrd="0" presId="urn:microsoft.com/office/officeart/2005/8/layout/vList2"/>
    <dgm:cxn modelId="{F65D2927-C7F8-A248-AFF1-F40F2DD6747B}" type="presParOf" srcId="{A585A4D1-991B-6847-81FE-59ABC8DB8E1E}" destId="{B1E287A9-97E1-994D-BFF6-1E04549D0B4B}" srcOrd="0" destOrd="0" presId="urn:microsoft.com/office/officeart/2005/8/layout/vList2"/>
    <dgm:cxn modelId="{DEAB8DD4-1796-854E-BBBD-81EB64D51021}" type="presParOf" srcId="{A585A4D1-991B-6847-81FE-59ABC8DB8E1E}" destId="{66DBBCF5-EB37-BE4C-9C7A-BED664A177E9}" srcOrd="1" destOrd="0" presId="urn:microsoft.com/office/officeart/2005/8/layout/vList2"/>
    <dgm:cxn modelId="{3AF40891-F4EE-3E4C-BADC-F8889DB75DDC}" type="presParOf" srcId="{A585A4D1-991B-6847-81FE-59ABC8DB8E1E}" destId="{9A0488D9-ED1A-404B-A983-E30737BBAC93}" srcOrd="2" destOrd="0" presId="urn:microsoft.com/office/officeart/2005/8/layout/vList2"/>
    <dgm:cxn modelId="{EDEC86C6-8781-1C46-B2B6-C2F847F458C7}" type="presParOf" srcId="{A585A4D1-991B-6847-81FE-59ABC8DB8E1E}" destId="{F0422936-F5E6-9646-81FF-262A942D485F}" srcOrd="3" destOrd="0" presId="urn:microsoft.com/office/officeart/2005/8/layout/vList2"/>
    <dgm:cxn modelId="{76B232B0-F699-EA42-9EC7-01FC4CC2CDF0}" type="presParOf" srcId="{A585A4D1-991B-6847-81FE-59ABC8DB8E1E}" destId="{C9C5C7B1-3273-B842-9E0D-980C06801815}" srcOrd="4" destOrd="0" presId="urn:microsoft.com/office/officeart/2005/8/layout/vList2"/>
    <dgm:cxn modelId="{5A42BA7A-1492-4F4C-B999-31A6BB5E0BBB}" type="presParOf" srcId="{A585A4D1-991B-6847-81FE-59ABC8DB8E1E}" destId="{E5BFA747-9E83-5D47-9B84-099998D0C20F}" srcOrd="5" destOrd="0" presId="urn:microsoft.com/office/officeart/2005/8/layout/vList2"/>
    <dgm:cxn modelId="{C41D9F31-5F49-5B42-926C-1D8B42B32FF4}" type="presParOf" srcId="{A585A4D1-991B-6847-81FE-59ABC8DB8E1E}" destId="{D39E0507-BAB3-5447-8C0B-063B4D9C6F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236F03-6C98-4786-8847-5A1F7073F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66F18-1904-41BD-BC69-5A3AAC525AD0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事件跟踪 </a:t>
          </a:r>
          <a:r>
            <a:rPr lang="zh-CN" dirty="0"/>
            <a:t>（及可视化）</a:t>
          </a:r>
          <a:r>
            <a:rPr lang="zh-CN" altLang="en-US" dirty="0"/>
            <a:t>              </a:t>
          </a:r>
          <a:r>
            <a:rPr lang="en-US" dirty="0">
              <a:solidFill>
                <a:schemeClr val="bg1"/>
              </a:solidFill>
            </a:rPr>
            <a:t>Track an event</a:t>
          </a:r>
          <a:r>
            <a:rPr lang="en-US" dirty="0"/>
            <a:t>(Visualize)</a:t>
          </a:r>
        </a:p>
      </dgm:t>
    </dgm:pt>
    <dgm:pt modelId="{B102BC9C-E8CF-495B-9326-173D3AEADA2E}" type="parTrans" cxnId="{63368E46-FD96-4893-988A-9E2371656E97}">
      <dgm:prSet/>
      <dgm:spPr/>
      <dgm:t>
        <a:bodyPr/>
        <a:lstStyle/>
        <a:p>
          <a:endParaRPr lang="en-US"/>
        </a:p>
      </dgm:t>
    </dgm:pt>
    <dgm:pt modelId="{492D92A7-9842-4CE1-A342-2A0DC946788D}" type="sibTrans" cxnId="{63368E46-FD96-4893-988A-9E2371656E97}">
      <dgm:prSet/>
      <dgm:spPr/>
      <dgm:t>
        <a:bodyPr/>
        <a:lstStyle/>
        <a:p>
          <a:endParaRPr lang="en-US"/>
        </a:p>
      </dgm:t>
    </dgm:pt>
    <dgm:pt modelId="{BBB59EBC-9002-4AF3-A1A2-68AA29EA021F}">
      <dgm:prSet/>
      <dgm:spPr/>
      <dgm:t>
        <a:bodyPr/>
        <a:lstStyle/>
        <a:p>
          <a:r>
            <a:rPr lang="zh-CN" dirty="0">
              <a:solidFill>
                <a:srgbClr val="FFFF00"/>
              </a:solidFill>
            </a:rPr>
            <a:t>摘要的实时更新            </a:t>
          </a:r>
          <a:r>
            <a:rPr lang="zh-CN" altLang="en-US" dirty="0">
              <a:solidFill>
                <a:srgbClr val="FFFF00"/>
              </a:solidFill>
            </a:rPr>
            <a:t>                  </a:t>
          </a:r>
          <a:r>
            <a:rPr lang="en-US" dirty="0">
              <a:solidFill>
                <a:srgbClr val="FFFF00"/>
              </a:solidFill>
            </a:rPr>
            <a:t>Provide updates</a:t>
          </a:r>
        </a:p>
      </dgm:t>
    </dgm:pt>
    <dgm:pt modelId="{7605F5F9-2092-4299-87EF-B64F688DD664}" type="parTrans" cxnId="{413A560F-C23C-4747-A592-73739E1493B5}">
      <dgm:prSet/>
      <dgm:spPr/>
      <dgm:t>
        <a:bodyPr/>
        <a:lstStyle/>
        <a:p>
          <a:endParaRPr lang="en-US"/>
        </a:p>
      </dgm:t>
    </dgm:pt>
    <dgm:pt modelId="{E0308CE6-DB3B-42DF-9C0D-D26735777329}" type="sibTrans" cxnId="{413A560F-C23C-4747-A592-73739E1493B5}">
      <dgm:prSet/>
      <dgm:spPr/>
      <dgm:t>
        <a:bodyPr/>
        <a:lstStyle/>
        <a:p>
          <a:endParaRPr lang="en-US"/>
        </a:p>
      </dgm:t>
    </dgm:pt>
    <dgm:pt modelId="{9D65C4CC-BE04-4864-B164-E98849C90314}">
      <dgm:prSet/>
      <dgm:spPr/>
      <dgm:t>
        <a:bodyPr/>
        <a:lstStyle/>
        <a:p>
          <a:r>
            <a:rPr lang="zh-CN" dirty="0"/>
            <a:t>依时间线</a:t>
          </a:r>
          <a:r>
            <a:rPr lang="zh-CN" altLang="en-US" dirty="0"/>
            <a:t>的文章</a:t>
          </a:r>
          <a:r>
            <a:rPr lang="en-US" altLang="zh-CN" dirty="0"/>
            <a:t>-</a:t>
          </a:r>
          <a:r>
            <a:rPr lang="zh-CN" altLang="en-US" dirty="0"/>
            <a:t>评论</a:t>
          </a:r>
          <a:r>
            <a:rPr lang="zh-CN" dirty="0"/>
            <a:t>摘要        </a:t>
          </a:r>
          <a:r>
            <a:rPr lang="en-US" dirty="0"/>
            <a:t>Timeline summarization</a:t>
          </a:r>
        </a:p>
      </dgm:t>
    </dgm:pt>
    <dgm:pt modelId="{5F3D8AE2-E4BF-47F9-AAE2-183B20733DAD}" type="parTrans" cxnId="{6C30DA6B-99B0-404F-A963-61DC06A7EA44}">
      <dgm:prSet/>
      <dgm:spPr/>
      <dgm:t>
        <a:bodyPr/>
        <a:lstStyle/>
        <a:p>
          <a:endParaRPr lang="en-US"/>
        </a:p>
      </dgm:t>
    </dgm:pt>
    <dgm:pt modelId="{94C8509B-A700-489E-943E-E9C701AD8ADC}" type="sibTrans" cxnId="{6C30DA6B-99B0-404F-A963-61DC06A7EA44}">
      <dgm:prSet/>
      <dgm:spPr/>
      <dgm:t>
        <a:bodyPr/>
        <a:lstStyle/>
        <a:p>
          <a:endParaRPr lang="en-US"/>
        </a:p>
      </dgm:t>
    </dgm:pt>
    <dgm:pt modelId="{4B76FDA3-767C-4A01-8BCE-E04CCF50C8C9}">
      <dgm:prSet/>
      <dgm:spPr/>
      <dgm:t>
        <a:bodyPr/>
        <a:lstStyle/>
        <a:p>
          <a:r>
            <a:rPr lang="zh-CN" altLang="en-US" dirty="0"/>
            <a:t>多文档的单</a:t>
          </a:r>
          <a:r>
            <a:rPr lang="zh-CN" dirty="0"/>
            <a:t>事件摘要                 </a:t>
          </a:r>
          <a:r>
            <a:rPr lang="zh-CN" altLang="en-US" dirty="0"/>
            <a:t>   </a:t>
          </a:r>
          <a:r>
            <a:rPr lang="en-US" dirty="0"/>
            <a:t>Event summarization</a:t>
          </a:r>
        </a:p>
      </dgm:t>
    </dgm:pt>
    <dgm:pt modelId="{D3C7ECE8-9F4B-4517-BD25-5E7B74B76056}" type="parTrans" cxnId="{95EB4920-97E5-497B-AC2D-B13DE265784D}">
      <dgm:prSet/>
      <dgm:spPr/>
      <dgm:t>
        <a:bodyPr/>
        <a:lstStyle/>
        <a:p>
          <a:endParaRPr lang="en-US"/>
        </a:p>
      </dgm:t>
    </dgm:pt>
    <dgm:pt modelId="{7EF33F64-D254-46FA-9DB5-A0010E430DAF}" type="sibTrans" cxnId="{95EB4920-97E5-497B-AC2D-B13DE265784D}">
      <dgm:prSet/>
      <dgm:spPr/>
      <dgm:t>
        <a:bodyPr/>
        <a:lstStyle/>
        <a:p>
          <a:endParaRPr lang="en-US"/>
        </a:p>
      </dgm:t>
    </dgm:pt>
    <dgm:pt modelId="{A585A4D1-991B-6847-81FE-59ABC8DB8E1E}" type="pres">
      <dgm:prSet presAssocID="{BA236F03-6C98-4786-8847-5A1F7073F9A6}" presName="linear" presStyleCnt="0">
        <dgm:presLayoutVars>
          <dgm:animLvl val="lvl"/>
          <dgm:resizeHandles val="exact"/>
        </dgm:presLayoutVars>
      </dgm:prSet>
      <dgm:spPr/>
    </dgm:pt>
    <dgm:pt modelId="{B1E287A9-97E1-994D-BFF6-1E04549D0B4B}" type="pres">
      <dgm:prSet presAssocID="{BAE66F18-1904-41BD-BC69-5A3AAC525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DBBCF5-EB37-BE4C-9C7A-BED664A177E9}" type="pres">
      <dgm:prSet presAssocID="{492D92A7-9842-4CE1-A342-2A0DC946788D}" presName="spacer" presStyleCnt="0"/>
      <dgm:spPr/>
    </dgm:pt>
    <dgm:pt modelId="{9A0488D9-ED1A-404B-A983-E30737BBAC93}" type="pres">
      <dgm:prSet presAssocID="{BBB59EBC-9002-4AF3-A1A2-68AA29EA0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0422936-F5E6-9646-81FF-262A942D485F}" type="pres">
      <dgm:prSet presAssocID="{E0308CE6-DB3B-42DF-9C0D-D26735777329}" presName="spacer" presStyleCnt="0"/>
      <dgm:spPr/>
    </dgm:pt>
    <dgm:pt modelId="{C9C5C7B1-3273-B842-9E0D-980C06801815}" type="pres">
      <dgm:prSet presAssocID="{9D65C4CC-BE04-4864-B164-E98849C9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BFA747-9E83-5D47-9B84-099998D0C20F}" type="pres">
      <dgm:prSet presAssocID="{94C8509B-A700-489E-943E-E9C701AD8ADC}" presName="spacer" presStyleCnt="0"/>
      <dgm:spPr/>
    </dgm:pt>
    <dgm:pt modelId="{D39E0507-BAB3-5447-8C0B-063B4D9C6F6C}" type="pres">
      <dgm:prSet presAssocID="{4B76FDA3-767C-4A01-8BCE-E04CCF50C8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13A560F-C23C-4747-A592-73739E1493B5}" srcId="{BA236F03-6C98-4786-8847-5A1F7073F9A6}" destId="{BBB59EBC-9002-4AF3-A1A2-68AA29EA021F}" srcOrd="1" destOrd="0" parTransId="{7605F5F9-2092-4299-87EF-B64F688DD664}" sibTransId="{E0308CE6-DB3B-42DF-9C0D-D26735777329}"/>
    <dgm:cxn modelId="{95EB4920-97E5-497B-AC2D-B13DE265784D}" srcId="{BA236F03-6C98-4786-8847-5A1F7073F9A6}" destId="{4B76FDA3-767C-4A01-8BCE-E04CCF50C8C9}" srcOrd="3" destOrd="0" parTransId="{D3C7ECE8-9F4B-4517-BD25-5E7B74B76056}" sibTransId="{7EF33F64-D254-46FA-9DB5-A0010E430DAF}"/>
    <dgm:cxn modelId="{63368E46-FD96-4893-988A-9E2371656E97}" srcId="{BA236F03-6C98-4786-8847-5A1F7073F9A6}" destId="{BAE66F18-1904-41BD-BC69-5A3AAC525AD0}" srcOrd="0" destOrd="0" parTransId="{B102BC9C-E8CF-495B-9326-173D3AEADA2E}" sibTransId="{492D92A7-9842-4CE1-A342-2A0DC946788D}"/>
    <dgm:cxn modelId="{6C30DA6B-99B0-404F-A963-61DC06A7EA44}" srcId="{BA236F03-6C98-4786-8847-5A1F7073F9A6}" destId="{9D65C4CC-BE04-4864-B164-E98849C90314}" srcOrd="2" destOrd="0" parTransId="{5F3D8AE2-E4BF-47F9-AAE2-183B20733DAD}" sibTransId="{94C8509B-A700-489E-943E-E9C701AD8ADC}"/>
    <dgm:cxn modelId="{35389798-13D1-B240-99A3-6F50C9F5C4C1}" type="presOf" srcId="{BBB59EBC-9002-4AF3-A1A2-68AA29EA021F}" destId="{9A0488D9-ED1A-404B-A983-E30737BBAC93}" srcOrd="0" destOrd="0" presId="urn:microsoft.com/office/officeart/2005/8/layout/vList2"/>
    <dgm:cxn modelId="{0BC6A298-8096-4E48-AC43-9E9C6D210659}" type="presOf" srcId="{9D65C4CC-BE04-4864-B164-E98849C90314}" destId="{C9C5C7B1-3273-B842-9E0D-980C06801815}" srcOrd="0" destOrd="0" presId="urn:microsoft.com/office/officeart/2005/8/layout/vList2"/>
    <dgm:cxn modelId="{7AAEA7CF-43D6-814C-B652-ED079ABC82AF}" type="presOf" srcId="{4B76FDA3-767C-4A01-8BCE-E04CCF50C8C9}" destId="{D39E0507-BAB3-5447-8C0B-063B4D9C6F6C}" srcOrd="0" destOrd="0" presId="urn:microsoft.com/office/officeart/2005/8/layout/vList2"/>
    <dgm:cxn modelId="{6E47E2D9-707F-7449-ADCB-7454C960673D}" type="presOf" srcId="{BAE66F18-1904-41BD-BC69-5A3AAC525AD0}" destId="{B1E287A9-97E1-994D-BFF6-1E04549D0B4B}" srcOrd="0" destOrd="0" presId="urn:microsoft.com/office/officeart/2005/8/layout/vList2"/>
    <dgm:cxn modelId="{58D41DF9-BCE0-0F47-B14C-30304B73ADED}" type="presOf" srcId="{BA236F03-6C98-4786-8847-5A1F7073F9A6}" destId="{A585A4D1-991B-6847-81FE-59ABC8DB8E1E}" srcOrd="0" destOrd="0" presId="urn:microsoft.com/office/officeart/2005/8/layout/vList2"/>
    <dgm:cxn modelId="{F65D2927-C7F8-A248-AFF1-F40F2DD6747B}" type="presParOf" srcId="{A585A4D1-991B-6847-81FE-59ABC8DB8E1E}" destId="{B1E287A9-97E1-994D-BFF6-1E04549D0B4B}" srcOrd="0" destOrd="0" presId="urn:microsoft.com/office/officeart/2005/8/layout/vList2"/>
    <dgm:cxn modelId="{DEAB8DD4-1796-854E-BBBD-81EB64D51021}" type="presParOf" srcId="{A585A4D1-991B-6847-81FE-59ABC8DB8E1E}" destId="{66DBBCF5-EB37-BE4C-9C7A-BED664A177E9}" srcOrd="1" destOrd="0" presId="urn:microsoft.com/office/officeart/2005/8/layout/vList2"/>
    <dgm:cxn modelId="{3AF40891-F4EE-3E4C-BADC-F8889DB75DDC}" type="presParOf" srcId="{A585A4D1-991B-6847-81FE-59ABC8DB8E1E}" destId="{9A0488D9-ED1A-404B-A983-E30737BBAC93}" srcOrd="2" destOrd="0" presId="urn:microsoft.com/office/officeart/2005/8/layout/vList2"/>
    <dgm:cxn modelId="{EDEC86C6-8781-1C46-B2B6-C2F847F458C7}" type="presParOf" srcId="{A585A4D1-991B-6847-81FE-59ABC8DB8E1E}" destId="{F0422936-F5E6-9646-81FF-262A942D485F}" srcOrd="3" destOrd="0" presId="urn:microsoft.com/office/officeart/2005/8/layout/vList2"/>
    <dgm:cxn modelId="{76B232B0-F699-EA42-9EC7-01FC4CC2CDF0}" type="presParOf" srcId="{A585A4D1-991B-6847-81FE-59ABC8DB8E1E}" destId="{C9C5C7B1-3273-B842-9E0D-980C06801815}" srcOrd="4" destOrd="0" presId="urn:microsoft.com/office/officeart/2005/8/layout/vList2"/>
    <dgm:cxn modelId="{5A42BA7A-1492-4F4C-B999-31A6BB5E0BBB}" type="presParOf" srcId="{A585A4D1-991B-6847-81FE-59ABC8DB8E1E}" destId="{E5BFA747-9E83-5D47-9B84-099998D0C20F}" srcOrd="5" destOrd="0" presId="urn:microsoft.com/office/officeart/2005/8/layout/vList2"/>
    <dgm:cxn modelId="{C41D9F31-5F49-5B42-926C-1D8B42B32FF4}" type="presParOf" srcId="{A585A4D1-991B-6847-81FE-59ABC8DB8E1E}" destId="{D39E0507-BAB3-5447-8C0B-063B4D9C6F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236F03-6C98-4786-8847-5A1F7073F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66F18-1904-41BD-BC69-5A3AAC525AD0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事件跟踪 </a:t>
          </a:r>
          <a:r>
            <a:rPr lang="zh-CN" dirty="0"/>
            <a:t>（及可视化）</a:t>
          </a:r>
          <a:r>
            <a:rPr lang="zh-CN" altLang="en-US" dirty="0"/>
            <a:t>              </a:t>
          </a:r>
          <a:r>
            <a:rPr lang="en-US" dirty="0">
              <a:solidFill>
                <a:schemeClr val="bg1"/>
              </a:solidFill>
            </a:rPr>
            <a:t>Track an event</a:t>
          </a:r>
          <a:r>
            <a:rPr lang="en-US" dirty="0"/>
            <a:t>(Visualize)</a:t>
          </a:r>
        </a:p>
      </dgm:t>
    </dgm:pt>
    <dgm:pt modelId="{B102BC9C-E8CF-495B-9326-173D3AEADA2E}" type="parTrans" cxnId="{63368E46-FD96-4893-988A-9E2371656E97}">
      <dgm:prSet/>
      <dgm:spPr/>
      <dgm:t>
        <a:bodyPr/>
        <a:lstStyle/>
        <a:p>
          <a:endParaRPr lang="en-US"/>
        </a:p>
      </dgm:t>
    </dgm:pt>
    <dgm:pt modelId="{492D92A7-9842-4CE1-A342-2A0DC946788D}" type="sibTrans" cxnId="{63368E46-FD96-4893-988A-9E2371656E97}">
      <dgm:prSet/>
      <dgm:spPr/>
      <dgm:t>
        <a:bodyPr/>
        <a:lstStyle/>
        <a:p>
          <a:endParaRPr lang="en-US"/>
        </a:p>
      </dgm:t>
    </dgm:pt>
    <dgm:pt modelId="{BBB59EBC-9002-4AF3-A1A2-68AA29EA021F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摘要的实时更新            </a:t>
          </a:r>
          <a:r>
            <a:rPr lang="zh-CN" altLang="en-US" dirty="0">
              <a:solidFill>
                <a:schemeClr val="bg1"/>
              </a:solidFill>
            </a:rPr>
            <a:t>                  </a:t>
          </a:r>
          <a:r>
            <a:rPr lang="en-US" dirty="0">
              <a:solidFill>
                <a:schemeClr val="bg1"/>
              </a:solidFill>
            </a:rPr>
            <a:t>Provide updates</a:t>
          </a:r>
        </a:p>
      </dgm:t>
    </dgm:pt>
    <dgm:pt modelId="{7605F5F9-2092-4299-87EF-B64F688DD664}" type="parTrans" cxnId="{413A560F-C23C-4747-A592-73739E1493B5}">
      <dgm:prSet/>
      <dgm:spPr/>
      <dgm:t>
        <a:bodyPr/>
        <a:lstStyle/>
        <a:p>
          <a:endParaRPr lang="en-US"/>
        </a:p>
      </dgm:t>
    </dgm:pt>
    <dgm:pt modelId="{E0308CE6-DB3B-42DF-9C0D-D26735777329}" type="sibTrans" cxnId="{413A560F-C23C-4747-A592-73739E1493B5}">
      <dgm:prSet/>
      <dgm:spPr/>
      <dgm:t>
        <a:bodyPr/>
        <a:lstStyle/>
        <a:p>
          <a:endParaRPr lang="en-US"/>
        </a:p>
      </dgm:t>
    </dgm:pt>
    <dgm:pt modelId="{9D65C4CC-BE04-4864-B164-E98849C90314}">
      <dgm:prSet/>
      <dgm:spPr/>
      <dgm:t>
        <a:bodyPr/>
        <a:lstStyle/>
        <a:p>
          <a:r>
            <a:rPr lang="zh-CN" dirty="0">
              <a:solidFill>
                <a:srgbClr val="FFFF00"/>
              </a:solidFill>
            </a:rPr>
            <a:t>依时间线</a:t>
          </a:r>
          <a:r>
            <a:rPr lang="zh-CN" altLang="en-US" dirty="0">
              <a:solidFill>
                <a:srgbClr val="FFFF00"/>
              </a:solidFill>
            </a:rPr>
            <a:t>的文章</a:t>
          </a:r>
          <a:r>
            <a:rPr lang="en-US" altLang="zh-CN" dirty="0">
              <a:solidFill>
                <a:srgbClr val="FFFF00"/>
              </a:solidFill>
            </a:rPr>
            <a:t>-</a:t>
          </a:r>
          <a:r>
            <a:rPr lang="zh-CN" altLang="en-US" dirty="0">
              <a:solidFill>
                <a:srgbClr val="FFFF00"/>
              </a:solidFill>
            </a:rPr>
            <a:t>评论</a:t>
          </a:r>
          <a:r>
            <a:rPr lang="zh-CN" dirty="0">
              <a:solidFill>
                <a:srgbClr val="FFFF00"/>
              </a:solidFill>
            </a:rPr>
            <a:t>摘要        </a:t>
          </a:r>
          <a:r>
            <a:rPr lang="en-US" dirty="0">
              <a:solidFill>
                <a:srgbClr val="FFFF00"/>
              </a:solidFill>
            </a:rPr>
            <a:t>Timeline summarization</a:t>
          </a:r>
        </a:p>
      </dgm:t>
    </dgm:pt>
    <dgm:pt modelId="{5F3D8AE2-E4BF-47F9-AAE2-183B20733DAD}" type="parTrans" cxnId="{6C30DA6B-99B0-404F-A963-61DC06A7EA44}">
      <dgm:prSet/>
      <dgm:spPr/>
      <dgm:t>
        <a:bodyPr/>
        <a:lstStyle/>
        <a:p>
          <a:endParaRPr lang="en-US"/>
        </a:p>
      </dgm:t>
    </dgm:pt>
    <dgm:pt modelId="{94C8509B-A700-489E-943E-E9C701AD8ADC}" type="sibTrans" cxnId="{6C30DA6B-99B0-404F-A963-61DC06A7EA44}">
      <dgm:prSet/>
      <dgm:spPr/>
      <dgm:t>
        <a:bodyPr/>
        <a:lstStyle/>
        <a:p>
          <a:endParaRPr lang="en-US"/>
        </a:p>
      </dgm:t>
    </dgm:pt>
    <dgm:pt modelId="{4B76FDA3-767C-4A01-8BCE-E04CCF50C8C9}">
      <dgm:prSet/>
      <dgm:spPr/>
      <dgm:t>
        <a:bodyPr/>
        <a:lstStyle/>
        <a:p>
          <a:r>
            <a:rPr lang="zh-CN" altLang="en-US" dirty="0"/>
            <a:t>多文档的单</a:t>
          </a:r>
          <a:r>
            <a:rPr lang="zh-CN" dirty="0"/>
            <a:t>事件摘要                 </a:t>
          </a:r>
          <a:r>
            <a:rPr lang="zh-CN" altLang="en-US" dirty="0"/>
            <a:t>   </a:t>
          </a:r>
          <a:r>
            <a:rPr lang="en-US" dirty="0"/>
            <a:t>Event summarization</a:t>
          </a:r>
        </a:p>
      </dgm:t>
    </dgm:pt>
    <dgm:pt modelId="{D3C7ECE8-9F4B-4517-BD25-5E7B74B76056}" type="parTrans" cxnId="{95EB4920-97E5-497B-AC2D-B13DE265784D}">
      <dgm:prSet/>
      <dgm:spPr/>
      <dgm:t>
        <a:bodyPr/>
        <a:lstStyle/>
        <a:p>
          <a:endParaRPr lang="en-US"/>
        </a:p>
      </dgm:t>
    </dgm:pt>
    <dgm:pt modelId="{7EF33F64-D254-46FA-9DB5-A0010E430DAF}" type="sibTrans" cxnId="{95EB4920-97E5-497B-AC2D-B13DE265784D}">
      <dgm:prSet/>
      <dgm:spPr/>
      <dgm:t>
        <a:bodyPr/>
        <a:lstStyle/>
        <a:p>
          <a:endParaRPr lang="en-US"/>
        </a:p>
      </dgm:t>
    </dgm:pt>
    <dgm:pt modelId="{A585A4D1-991B-6847-81FE-59ABC8DB8E1E}" type="pres">
      <dgm:prSet presAssocID="{BA236F03-6C98-4786-8847-5A1F7073F9A6}" presName="linear" presStyleCnt="0">
        <dgm:presLayoutVars>
          <dgm:animLvl val="lvl"/>
          <dgm:resizeHandles val="exact"/>
        </dgm:presLayoutVars>
      </dgm:prSet>
      <dgm:spPr/>
    </dgm:pt>
    <dgm:pt modelId="{B1E287A9-97E1-994D-BFF6-1E04549D0B4B}" type="pres">
      <dgm:prSet presAssocID="{BAE66F18-1904-41BD-BC69-5A3AAC525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DBBCF5-EB37-BE4C-9C7A-BED664A177E9}" type="pres">
      <dgm:prSet presAssocID="{492D92A7-9842-4CE1-A342-2A0DC946788D}" presName="spacer" presStyleCnt="0"/>
      <dgm:spPr/>
    </dgm:pt>
    <dgm:pt modelId="{9A0488D9-ED1A-404B-A983-E30737BBAC93}" type="pres">
      <dgm:prSet presAssocID="{BBB59EBC-9002-4AF3-A1A2-68AA29EA0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0422936-F5E6-9646-81FF-262A942D485F}" type="pres">
      <dgm:prSet presAssocID="{E0308CE6-DB3B-42DF-9C0D-D26735777329}" presName="spacer" presStyleCnt="0"/>
      <dgm:spPr/>
    </dgm:pt>
    <dgm:pt modelId="{C9C5C7B1-3273-B842-9E0D-980C06801815}" type="pres">
      <dgm:prSet presAssocID="{9D65C4CC-BE04-4864-B164-E98849C9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BFA747-9E83-5D47-9B84-099998D0C20F}" type="pres">
      <dgm:prSet presAssocID="{94C8509B-A700-489E-943E-E9C701AD8ADC}" presName="spacer" presStyleCnt="0"/>
      <dgm:spPr/>
    </dgm:pt>
    <dgm:pt modelId="{D39E0507-BAB3-5447-8C0B-063B4D9C6F6C}" type="pres">
      <dgm:prSet presAssocID="{4B76FDA3-767C-4A01-8BCE-E04CCF50C8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13A560F-C23C-4747-A592-73739E1493B5}" srcId="{BA236F03-6C98-4786-8847-5A1F7073F9A6}" destId="{BBB59EBC-9002-4AF3-A1A2-68AA29EA021F}" srcOrd="1" destOrd="0" parTransId="{7605F5F9-2092-4299-87EF-B64F688DD664}" sibTransId="{E0308CE6-DB3B-42DF-9C0D-D26735777329}"/>
    <dgm:cxn modelId="{95EB4920-97E5-497B-AC2D-B13DE265784D}" srcId="{BA236F03-6C98-4786-8847-5A1F7073F9A6}" destId="{4B76FDA3-767C-4A01-8BCE-E04CCF50C8C9}" srcOrd="3" destOrd="0" parTransId="{D3C7ECE8-9F4B-4517-BD25-5E7B74B76056}" sibTransId="{7EF33F64-D254-46FA-9DB5-A0010E430DAF}"/>
    <dgm:cxn modelId="{63368E46-FD96-4893-988A-9E2371656E97}" srcId="{BA236F03-6C98-4786-8847-5A1F7073F9A6}" destId="{BAE66F18-1904-41BD-BC69-5A3AAC525AD0}" srcOrd="0" destOrd="0" parTransId="{B102BC9C-E8CF-495B-9326-173D3AEADA2E}" sibTransId="{492D92A7-9842-4CE1-A342-2A0DC946788D}"/>
    <dgm:cxn modelId="{6C30DA6B-99B0-404F-A963-61DC06A7EA44}" srcId="{BA236F03-6C98-4786-8847-5A1F7073F9A6}" destId="{9D65C4CC-BE04-4864-B164-E98849C90314}" srcOrd="2" destOrd="0" parTransId="{5F3D8AE2-E4BF-47F9-AAE2-183B20733DAD}" sibTransId="{94C8509B-A700-489E-943E-E9C701AD8ADC}"/>
    <dgm:cxn modelId="{35389798-13D1-B240-99A3-6F50C9F5C4C1}" type="presOf" srcId="{BBB59EBC-9002-4AF3-A1A2-68AA29EA021F}" destId="{9A0488D9-ED1A-404B-A983-E30737BBAC93}" srcOrd="0" destOrd="0" presId="urn:microsoft.com/office/officeart/2005/8/layout/vList2"/>
    <dgm:cxn modelId="{0BC6A298-8096-4E48-AC43-9E9C6D210659}" type="presOf" srcId="{9D65C4CC-BE04-4864-B164-E98849C90314}" destId="{C9C5C7B1-3273-B842-9E0D-980C06801815}" srcOrd="0" destOrd="0" presId="urn:microsoft.com/office/officeart/2005/8/layout/vList2"/>
    <dgm:cxn modelId="{7AAEA7CF-43D6-814C-B652-ED079ABC82AF}" type="presOf" srcId="{4B76FDA3-767C-4A01-8BCE-E04CCF50C8C9}" destId="{D39E0507-BAB3-5447-8C0B-063B4D9C6F6C}" srcOrd="0" destOrd="0" presId="urn:microsoft.com/office/officeart/2005/8/layout/vList2"/>
    <dgm:cxn modelId="{6E47E2D9-707F-7449-ADCB-7454C960673D}" type="presOf" srcId="{BAE66F18-1904-41BD-BC69-5A3AAC525AD0}" destId="{B1E287A9-97E1-994D-BFF6-1E04549D0B4B}" srcOrd="0" destOrd="0" presId="urn:microsoft.com/office/officeart/2005/8/layout/vList2"/>
    <dgm:cxn modelId="{58D41DF9-BCE0-0F47-B14C-30304B73ADED}" type="presOf" srcId="{BA236F03-6C98-4786-8847-5A1F7073F9A6}" destId="{A585A4D1-991B-6847-81FE-59ABC8DB8E1E}" srcOrd="0" destOrd="0" presId="urn:microsoft.com/office/officeart/2005/8/layout/vList2"/>
    <dgm:cxn modelId="{F65D2927-C7F8-A248-AFF1-F40F2DD6747B}" type="presParOf" srcId="{A585A4D1-991B-6847-81FE-59ABC8DB8E1E}" destId="{B1E287A9-97E1-994D-BFF6-1E04549D0B4B}" srcOrd="0" destOrd="0" presId="urn:microsoft.com/office/officeart/2005/8/layout/vList2"/>
    <dgm:cxn modelId="{DEAB8DD4-1796-854E-BBBD-81EB64D51021}" type="presParOf" srcId="{A585A4D1-991B-6847-81FE-59ABC8DB8E1E}" destId="{66DBBCF5-EB37-BE4C-9C7A-BED664A177E9}" srcOrd="1" destOrd="0" presId="urn:microsoft.com/office/officeart/2005/8/layout/vList2"/>
    <dgm:cxn modelId="{3AF40891-F4EE-3E4C-BADC-F8889DB75DDC}" type="presParOf" srcId="{A585A4D1-991B-6847-81FE-59ABC8DB8E1E}" destId="{9A0488D9-ED1A-404B-A983-E30737BBAC93}" srcOrd="2" destOrd="0" presId="urn:microsoft.com/office/officeart/2005/8/layout/vList2"/>
    <dgm:cxn modelId="{EDEC86C6-8781-1C46-B2B6-C2F847F458C7}" type="presParOf" srcId="{A585A4D1-991B-6847-81FE-59ABC8DB8E1E}" destId="{F0422936-F5E6-9646-81FF-262A942D485F}" srcOrd="3" destOrd="0" presId="urn:microsoft.com/office/officeart/2005/8/layout/vList2"/>
    <dgm:cxn modelId="{76B232B0-F699-EA42-9EC7-01FC4CC2CDF0}" type="presParOf" srcId="{A585A4D1-991B-6847-81FE-59ABC8DB8E1E}" destId="{C9C5C7B1-3273-B842-9E0D-980C06801815}" srcOrd="4" destOrd="0" presId="urn:microsoft.com/office/officeart/2005/8/layout/vList2"/>
    <dgm:cxn modelId="{5A42BA7A-1492-4F4C-B999-31A6BB5E0BBB}" type="presParOf" srcId="{A585A4D1-991B-6847-81FE-59ABC8DB8E1E}" destId="{E5BFA747-9E83-5D47-9B84-099998D0C20F}" srcOrd="5" destOrd="0" presId="urn:microsoft.com/office/officeart/2005/8/layout/vList2"/>
    <dgm:cxn modelId="{C41D9F31-5F49-5B42-926C-1D8B42B32FF4}" type="presParOf" srcId="{A585A4D1-991B-6847-81FE-59ABC8DB8E1E}" destId="{D39E0507-BAB3-5447-8C0B-063B4D9C6F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236F03-6C98-4786-8847-5A1F7073F9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66F18-1904-41BD-BC69-5A3AAC525AD0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事件跟踪 </a:t>
          </a:r>
          <a:r>
            <a:rPr lang="zh-CN" dirty="0"/>
            <a:t>（及可视化）</a:t>
          </a:r>
          <a:r>
            <a:rPr lang="zh-CN" altLang="en-US" dirty="0"/>
            <a:t>              </a:t>
          </a:r>
          <a:r>
            <a:rPr lang="en-US" dirty="0">
              <a:solidFill>
                <a:schemeClr val="bg1"/>
              </a:solidFill>
            </a:rPr>
            <a:t>Track an event</a:t>
          </a:r>
          <a:r>
            <a:rPr lang="en-US" dirty="0"/>
            <a:t>(Visualize)</a:t>
          </a:r>
        </a:p>
      </dgm:t>
    </dgm:pt>
    <dgm:pt modelId="{B102BC9C-E8CF-495B-9326-173D3AEADA2E}" type="parTrans" cxnId="{63368E46-FD96-4893-988A-9E2371656E97}">
      <dgm:prSet/>
      <dgm:spPr/>
      <dgm:t>
        <a:bodyPr/>
        <a:lstStyle/>
        <a:p>
          <a:endParaRPr lang="en-US"/>
        </a:p>
      </dgm:t>
    </dgm:pt>
    <dgm:pt modelId="{492D92A7-9842-4CE1-A342-2A0DC946788D}" type="sibTrans" cxnId="{63368E46-FD96-4893-988A-9E2371656E97}">
      <dgm:prSet/>
      <dgm:spPr/>
      <dgm:t>
        <a:bodyPr/>
        <a:lstStyle/>
        <a:p>
          <a:endParaRPr lang="en-US"/>
        </a:p>
      </dgm:t>
    </dgm:pt>
    <dgm:pt modelId="{BBB59EBC-9002-4AF3-A1A2-68AA29EA021F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摘要的实时更新            </a:t>
          </a:r>
          <a:r>
            <a:rPr lang="zh-CN" altLang="en-US" dirty="0">
              <a:solidFill>
                <a:schemeClr val="bg1"/>
              </a:solidFill>
            </a:rPr>
            <a:t>                  </a:t>
          </a:r>
          <a:r>
            <a:rPr lang="en-US" dirty="0">
              <a:solidFill>
                <a:schemeClr val="bg1"/>
              </a:solidFill>
            </a:rPr>
            <a:t>Provide updates</a:t>
          </a:r>
        </a:p>
      </dgm:t>
    </dgm:pt>
    <dgm:pt modelId="{7605F5F9-2092-4299-87EF-B64F688DD664}" type="parTrans" cxnId="{413A560F-C23C-4747-A592-73739E1493B5}">
      <dgm:prSet/>
      <dgm:spPr/>
      <dgm:t>
        <a:bodyPr/>
        <a:lstStyle/>
        <a:p>
          <a:endParaRPr lang="en-US"/>
        </a:p>
      </dgm:t>
    </dgm:pt>
    <dgm:pt modelId="{E0308CE6-DB3B-42DF-9C0D-D26735777329}" type="sibTrans" cxnId="{413A560F-C23C-4747-A592-73739E1493B5}">
      <dgm:prSet/>
      <dgm:spPr/>
      <dgm:t>
        <a:bodyPr/>
        <a:lstStyle/>
        <a:p>
          <a:endParaRPr lang="en-US"/>
        </a:p>
      </dgm:t>
    </dgm:pt>
    <dgm:pt modelId="{9D65C4CC-BE04-4864-B164-E98849C90314}">
      <dgm:prSet/>
      <dgm:spPr/>
      <dgm:t>
        <a:bodyPr/>
        <a:lstStyle/>
        <a:p>
          <a:r>
            <a:rPr lang="zh-CN" dirty="0"/>
            <a:t>依时间线</a:t>
          </a:r>
          <a:r>
            <a:rPr lang="zh-CN" altLang="en-US" dirty="0"/>
            <a:t>的文章</a:t>
          </a:r>
          <a:r>
            <a:rPr lang="en-US" altLang="zh-CN" dirty="0"/>
            <a:t>-</a:t>
          </a:r>
          <a:r>
            <a:rPr lang="zh-CN" altLang="en-US" dirty="0"/>
            <a:t>评论</a:t>
          </a:r>
          <a:r>
            <a:rPr lang="zh-CN" dirty="0"/>
            <a:t>摘要        </a:t>
          </a:r>
          <a:r>
            <a:rPr lang="en-US" dirty="0"/>
            <a:t>Timeline summarization</a:t>
          </a:r>
        </a:p>
      </dgm:t>
    </dgm:pt>
    <dgm:pt modelId="{5F3D8AE2-E4BF-47F9-AAE2-183B20733DAD}" type="parTrans" cxnId="{6C30DA6B-99B0-404F-A963-61DC06A7EA44}">
      <dgm:prSet/>
      <dgm:spPr/>
      <dgm:t>
        <a:bodyPr/>
        <a:lstStyle/>
        <a:p>
          <a:endParaRPr lang="en-US"/>
        </a:p>
      </dgm:t>
    </dgm:pt>
    <dgm:pt modelId="{94C8509B-A700-489E-943E-E9C701AD8ADC}" type="sibTrans" cxnId="{6C30DA6B-99B0-404F-A963-61DC06A7EA44}">
      <dgm:prSet/>
      <dgm:spPr/>
      <dgm:t>
        <a:bodyPr/>
        <a:lstStyle/>
        <a:p>
          <a:endParaRPr lang="en-US"/>
        </a:p>
      </dgm:t>
    </dgm:pt>
    <dgm:pt modelId="{4B76FDA3-767C-4A01-8BCE-E04CCF50C8C9}">
      <dgm:prSet/>
      <dgm:spPr/>
      <dgm:t>
        <a:bodyPr/>
        <a:lstStyle/>
        <a:p>
          <a:r>
            <a:rPr lang="zh-CN" altLang="en-US" dirty="0">
              <a:solidFill>
                <a:srgbClr val="FFFF00"/>
              </a:solidFill>
            </a:rPr>
            <a:t>多文档的单</a:t>
          </a:r>
          <a:r>
            <a:rPr lang="zh-CN" dirty="0">
              <a:solidFill>
                <a:srgbClr val="FFFF00"/>
              </a:solidFill>
            </a:rPr>
            <a:t>事件摘要                 </a:t>
          </a:r>
          <a:r>
            <a:rPr lang="zh-CN" altLang="en-US" dirty="0">
              <a:solidFill>
                <a:srgbClr val="FFFF00"/>
              </a:solidFill>
            </a:rPr>
            <a:t>   </a:t>
          </a:r>
          <a:r>
            <a:rPr lang="en-US" dirty="0">
              <a:solidFill>
                <a:srgbClr val="FFFF00"/>
              </a:solidFill>
            </a:rPr>
            <a:t>Event summarization</a:t>
          </a:r>
        </a:p>
      </dgm:t>
    </dgm:pt>
    <dgm:pt modelId="{D3C7ECE8-9F4B-4517-BD25-5E7B74B76056}" type="parTrans" cxnId="{95EB4920-97E5-497B-AC2D-B13DE265784D}">
      <dgm:prSet/>
      <dgm:spPr/>
      <dgm:t>
        <a:bodyPr/>
        <a:lstStyle/>
        <a:p>
          <a:endParaRPr lang="en-US"/>
        </a:p>
      </dgm:t>
    </dgm:pt>
    <dgm:pt modelId="{7EF33F64-D254-46FA-9DB5-A0010E430DAF}" type="sibTrans" cxnId="{95EB4920-97E5-497B-AC2D-B13DE265784D}">
      <dgm:prSet/>
      <dgm:spPr/>
      <dgm:t>
        <a:bodyPr/>
        <a:lstStyle/>
        <a:p>
          <a:endParaRPr lang="en-US"/>
        </a:p>
      </dgm:t>
    </dgm:pt>
    <dgm:pt modelId="{A585A4D1-991B-6847-81FE-59ABC8DB8E1E}" type="pres">
      <dgm:prSet presAssocID="{BA236F03-6C98-4786-8847-5A1F7073F9A6}" presName="linear" presStyleCnt="0">
        <dgm:presLayoutVars>
          <dgm:animLvl val="lvl"/>
          <dgm:resizeHandles val="exact"/>
        </dgm:presLayoutVars>
      </dgm:prSet>
      <dgm:spPr/>
    </dgm:pt>
    <dgm:pt modelId="{B1E287A9-97E1-994D-BFF6-1E04549D0B4B}" type="pres">
      <dgm:prSet presAssocID="{BAE66F18-1904-41BD-BC69-5A3AAC525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DBBCF5-EB37-BE4C-9C7A-BED664A177E9}" type="pres">
      <dgm:prSet presAssocID="{492D92A7-9842-4CE1-A342-2A0DC946788D}" presName="spacer" presStyleCnt="0"/>
      <dgm:spPr/>
    </dgm:pt>
    <dgm:pt modelId="{9A0488D9-ED1A-404B-A983-E30737BBAC93}" type="pres">
      <dgm:prSet presAssocID="{BBB59EBC-9002-4AF3-A1A2-68AA29EA0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0422936-F5E6-9646-81FF-262A942D485F}" type="pres">
      <dgm:prSet presAssocID="{E0308CE6-DB3B-42DF-9C0D-D26735777329}" presName="spacer" presStyleCnt="0"/>
      <dgm:spPr/>
    </dgm:pt>
    <dgm:pt modelId="{C9C5C7B1-3273-B842-9E0D-980C06801815}" type="pres">
      <dgm:prSet presAssocID="{9D65C4CC-BE04-4864-B164-E98849C9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BFA747-9E83-5D47-9B84-099998D0C20F}" type="pres">
      <dgm:prSet presAssocID="{94C8509B-A700-489E-943E-E9C701AD8ADC}" presName="spacer" presStyleCnt="0"/>
      <dgm:spPr/>
    </dgm:pt>
    <dgm:pt modelId="{D39E0507-BAB3-5447-8C0B-063B4D9C6F6C}" type="pres">
      <dgm:prSet presAssocID="{4B76FDA3-767C-4A01-8BCE-E04CCF50C8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13A560F-C23C-4747-A592-73739E1493B5}" srcId="{BA236F03-6C98-4786-8847-5A1F7073F9A6}" destId="{BBB59EBC-9002-4AF3-A1A2-68AA29EA021F}" srcOrd="1" destOrd="0" parTransId="{7605F5F9-2092-4299-87EF-B64F688DD664}" sibTransId="{E0308CE6-DB3B-42DF-9C0D-D26735777329}"/>
    <dgm:cxn modelId="{95EB4920-97E5-497B-AC2D-B13DE265784D}" srcId="{BA236F03-6C98-4786-8847-5A1F7073F9A6}" destId="{4B76FDA3-767C-4A01-8BCE-E04CCF50C8C9}" srcOrd="3" destOrd="0" parTransId="{D3C7ECE8-9F4B-4517-BD25-5E7B74B76056}" sibTransId="{7EF33F64-D254-46FA-9DB5-A0010E430DAF}"/>
    <dgm:cxn modelId="{63368E46-FD96-4893-988A-9E2371656E97}" srcId="{BA236F03-6C98-4786-8847-5A1F7073F9A6}" destId="{BAE66F18-1904-41BD-BC69-5A3AAC525AD0}" srcOrd="0" destOrd="0" parTransId="{B102BC9C-E8CF-495B-9326-173D3AEADA2E}" sibTransId="{492D92A7-9842-4CE1-A342-2A0DC946788D}"/>
    <dgm:cxn modelId="{6C30DA6B-99B0-404F-A963-61DC06A7EA44}" srcId="{BA236F03-6C98-4786-8847-5A1F7073F9A6}" destId="{9D65C4CC-BE04-4864-B164-E98849C90314}" srcOrd="2" destOrd="0" parTransId="{5F3D8AE2-E4BF-47F9-AAE2-183B20733DAD}" sibTransId="{94C8509B-A700-489E-943E-E9C701AD8ADC}"/>
    <dgm:cxn modelId="{35389798-13D1-B240-99A3-6F50C9F5C4C1}" type="presOf" srcId="{BBB59EBC-9002-4AF3-A1A2-68AA29EA021F}" destId="{9A0488D9-ED1A-404B-A983-E30737BBAC93}" srcOrd="0" destOrd="0" presId="urn:microsoft.com/office/officeart/2005/8/layout/vList2"/>
    <dgm:cxn modelId="{0BC6A298-8096-4E48-AC43-9E9C6D210659}" type="presOf" srcId="{9D65C4CC-BE04-4864-B164-E98849C90314}" destId="{C9C5C7B1-3273-B842-9E0D-980C06801815}" srcOrd="0" destOrd="0" presId="urn:microsoft.com/office/officeart/2005/8/layout/vList2"/>
    <dgm:cxn modelId="{7AAEA7CF-43D6-814C-B652-ED079ABC82AF}" type="presOf" srcId="{4B76FDA3-767C-4A01-8BCE-E04CCF50C8C9}" destId="{D39E0507-BAB3-5447-8C0B-063B4D9C6F6C}" srcOrd="0" destOrd="0" presId="urn:microsoft.com/office/officeart/2005/8/layout/vList2"/>
    <dgm:cxn modelId="{6E47E2D9-707F-7449-ADCB-7454C960673D}" type="presOf" srcId="{BAE66F18-1904-41BD-BC69-5A3AAC525AD0}" destId="{B1E287A9-97E1-994D-BFF6-1E04549D0B4B}" srcOrd="0" destOrd="0" presId="urn:microsoft.com/office/officeart/2005/8/layout/vList2"/>
    <dgm:cxn modelId="{58D41DF9-BCE0-0F47-B14C-30304B73ADED}" type="presOf" srcId="{BA236F03-6C98-4786-8847-5A1F7073F9A6}" destId="{A585A4D1-991B-6847-81FE-59ABC8DB8E1E}" srcOrd="0" destOrd="0" presId="urn:microsoft.com/office/officeart/2005/8/layout/vList2"/>
    <dgm:cxn modelId="{F65D2927-C7F8-A248-AFF1-F40F2DD6747B}" type="presParOf" srcId="{A585A4D1-991B-6847-81FE-59ABC8DB8E1E}" destId="{B1E287A9-97E1-994D-BFF6-1E04549D0B4B}" srcOrd="0" destOrd="0" presId="urn:microsoft.com/office/officeart/2005/8/layout/vList2"/>
    <dgm:cxn modelId="{DEAB8DD4-1796-854E-BBBD-81EB64D51021}" type="presParOf" srcId="{A585A4D1-991B-6847-81FE-59ABC8DB8E1E}" destId="{66DBBCF5-EB37-BE4C-9C7A-BED664A177E9}" srcOrd="1" destOrd="0" presId="urn:microsoft.com/office/officeart/2005/8/layout/vList2"/>
    <dgm:cxn modelId="{3AF40891-F4EE-3E4C-BADC-F8889DB75DDC}" type="presParOf" srcId="{A585A4D1-991B-6847-81FE-59ABC8DB8E1E}" destId="{9A0488D9-ED1A-404B-A983-E30737BBAC93}" srcOrd="2" destOrd="0" presId="urn:microsoft.com/office/officeart/2005/8/layout/vList2"/>
    <dgm:cxn modelId="{EDEC86C6-8781-1C46-B2B6-C2F847F458C7}" type="presParOf" srcId="{A585A4D1-991B-6847-81FE-59ABC8DB8E1E}" destId="{F0422936-F5E6-9646-81FF-262A942D485F}" srcOrd="3" destOrd="0" presId="urn:microsoft.com/office/officeart/2005/8/layout/vList2"/>
    <dgm:cxn modelId="{76B232B0-F699-EA42-9EC7-01FC4CC2CDF0}" type="presParOf" srcId="{A585A4D1-991B-6847-81FE-59ABC8DB8E1E}" destId="{C9C5C7B1-3273-B842-9E0D-980C06801815}" srcOrd="4" destOrd="0" presId="urn:microsoft.com/office/officeart/2005/8/layout/vList2"/>
    <dgm:cxn modelId="{5A42BA7A-1492-4F4C-B999-31A6BB5E0BBB}" type="presParOf" srcId="{A585A4D1-991B-6847-81FE-59ABC8DB8E1E}" destId="{E5BFA747-9E83-5D47-9B84-099998D0C20F}" srcOrd="5" destOrd="0" presId="urn:microsoft.com/office/officeart/2005/8/layout/vList2"/>
    <dgm:cxn modelId="{C41D9F31-5F49-5B42-926C-1D8B42B32FF4}" type="presParOf" srcId="{A585A4D1-991B-6847-81FE-59ABC8DB8E1E}" destId="{D39E0507-BAB3-5447-8C0B-063B4D9C6F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90D179-E240-4594-B674-A1178BC888C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71EF8-036B-45EF-93C5-27A9604B0CC2}">
      <dgm:prSet custT="1"/>
      <dgm:spPr/>
      <dgm:t>
        <a:bodyPr/>
        <a:lstStyle/>
        <a:p>
          <a:r>
            <a:rPr lang="en-US" sz="1200" dirty="0"/>
            <a:t>Both hierarchical</a:t>
          </a:r>
        </a:p>
      </dgm:t>
    </dgm:pt>
    <dgm:pt modelId="{C8F05377-E523-4824-9AC6-228FBE1542DF}" type="parTrans" cxnId="{B776CBD1-EAF7-42DE-931C-A25E9D9BB09D}">
      <dgm:prSet/>
      <dgm:spPr/>
      <dgm:t>
        <a:bodyPr/>
        <a:lstStyle/>
        <a:p>
          <a:endParaRPr lang="en-US"/>
        </a:p>
      </dgm:t>
    </dgm:pt>
    <dgm:pt modelId="{D95B8010-65DD-43FE-A60D-0B54912423E7}" type="sibTrans" cxnId="{B776CBD1-EAF7-42DE-931C-A25E9D9BB09D}">
      <dgm:prSet/>
      <dgm:spPr/>
      <dgm:t>
        <a:bodyPr/>
        <a:lstStyle/>
        <a:p>
          <a:endParaRPr lang="en-US"/>
        </a:p>
      </dgm:t>
    </dgm:pt>
    <dgm:pt modelId="{3D3E2046-1578-4DA7-882A-C930E9925156}">
      <dgm:prSet custT="1"/>
      <dgm:spPr/>
      <dgm:t>
        <a:bodyPr/>
        <a:lstStyle/>
        <a:p>
          <a:r>
            <a:rPr lang="en-US" sz="1200" dirty="0"/>
            <a:t>Architectures</a:t>
          </a:r>
        </a:p>
      </dgm:t>
    </dgm:pt>
    <dgm:pt modelId="{64CEEEBA-25D6-4E75-90F4-FE62A907277C}" type="parTrans" cxnId="{F3351196-CFB0-4E5F-A210-33E2E39E33F8}">
      <dgm:prSet/>
      <dgm:spPr/>
      <dgm:t>
        <a:bodyPr/>
        <a:lstStyle/>
        <a:p>
          <a:endParaRPr lang="en-US"/>
        </a:p>
      </dgm:t>
    </dgm:pt>
    <dgm:pt modelId="{1206D066-C0EB-45B9-9F53-28B99E3A95F1}" type="sibTrans" cxnId="{F3351196-CFB0-4E5F-A210-33E2E39E33F8}">
      <dgm:prSet/>
      <dgm:spPr/>
      <dgm:t>
        <a:bodyPr/>
        <a:lstStyle/>
        <a:p>
          <a:endParaRPr lang="en-US"/>
        </a:p>
      </dgm:t>
    </dgm:pt>
    <dgm:pt modelId="{CA5192BF-1D66-4CC4-AB1B-09D00F6C7B7A}">
      <dgm:prSet custT="1"/>
      <dgm:spPr/>
      <dgm:t>
        <a:bodyPr/>
        <a:lstStyle/>
        <a:p>
          <a:r>
            <a:rPr lang="en-US" sz="2000" dirty="0"/>
            <a:t>Integrate Maximal Marginal Relevance and standard  pointer-generator network to learn parameters for  similarity and redundancy (</a:t>
          </a:r>
          <a:r>
            <a:rPr lang="en-US" sz="2000" dirty="0" err="1"/>
            <a:t>Fabbri</a:t>
          </a:r>
          <a:r>
            <a:rPr lang="en-US" sz="2000" dirty="0"/>
            <a:t> et al 2019</a:t>
          </a:r>
        </a:p>
      </dgm:t>
    </dgm:pt>
    <dgm:pt modelId="{9F40FF98-4E14-42F3-8E90-1527540C95B4}" type="parTrans" cxnId="{F9B51AEE-D238-430A-9132-5BFF10E910E4}">
      <dgm:prSet/>
      <dgm:spPr/>
      <dgm:t>
        <a:bodyPr/>
        <a:lstStyle/>
        <a:p>
          <a:endParaRPr lang="en-US"/>
        </a:p>
      </dgm:t>
    </dgm:pt>
    <dgm:pt modelId="{6B2A70FD-389D-4508-AA97-2CAFD8F26E28}" type="sibTrans" cxnId="{F9B51AEE-D238-430A-9132-5BFF10E910E4}">
      <dgm:prSet/>
      <dgm:spPr/>
      <dgm:t>
        <a:bodyPr/>
        <a:lstStyle/>
        <a:p>
          <a:endParaRPr lang="en-US"/>
        </a:p>
      </dgm:t>
    </dgm:pt>
    <dgm:pt modelId="{764AD8A5-AC29-4D8E-B784-649F8CB90234}">
      <dgm:prSet custT="1"/>
      <dgm:spPr/>
      <dgm:t>
        <a:bodyPr/>
        <a:lstStyle/>
        <a:p>
          <a:r>
            <a:rPr lang="en-US" sz="2000" dirty="0"/>
            <a:t>Extractive/abstractive models</a:t>
          </a:r>
        </a:p>
      </dgm:t>
    </dgm:pt>
    <dgm:pt modelId="{00147400-CABD-4DA0-894E-7734D3FA2B96}" type="parTrans" cxnId="{D7D9F269-083B-467E-AA1A-958A2797F357}">
      <dgm:prSet/>
      <dgm:spPr/>
      <dgm:t>
        <a:bodyPr/>
        <a:lstStyle/>
        <a:p>
          <a:endParaRPr lang="en-US"/>
        </a:p>
      </dgm:t>
    </dgm:pt>
    <dgm:pt modelId="{2F3F1B1F-2819-4E82-9FA3-4AA344A6F171}" type="sibTrans" cxnId="{D7D9F269-083B-467E-AA1A-958A2797F357}">
      <dgm:prSet/>
      <dgm:spPr/>
      <dgm:t>
        <a:bodyPr/>
        <a:lstStyle/>
        <a:p>
          <a:endParaRPr lang="en-US"/>
        </a:p>
      </dgm:t>
    </dgm:pt>
    <dgm:pt modelId="{382AB650-7058-4AD2-9CF9-90B04BE3518A}">
      <dgm:prSet custT="1"/>
      <dgm:spPr/>
      <dgm:t>
        <a:bodyPr/>
        <a:lstStyle/>
        <a:p>
          <a:r>
            <a:rPr lang="en-US" sz="2000" dirty="0"/>
            <a:t>Rank paragraphs in comparison to title using semantic  similarity (Lui et al 2018)</a:t>
          </a:r>
        </a:p>
      </dgm:t>
    </dgm:pt>
    <dgm:pt modelId="{DC7B60AC-3130-49F8-AFAA-26E8FD58B609}" type="parTrans" cxnId="{8AB66C7B-8488-4E3E-B648-86269213DDCF}">
      <dgm:prSet/>
      <dgm:spPr/>
      <dgm:t>
        <a:bodyPr/>
        <a:lstStyle/>
        <a:p>
          <a:endParaRPr lang="en-US"/>
        </a:p>
      </dgm:t>
    </dgm:pt>
    <dgm:pt modelId="{918D0E50-9BFA-44EC-9B0E-D2ADADD8CECD}" type="sibTrans" cxnId="{8AB66C7B-8488-4E3E-B648-86269213DDCF}">
      <dgm:prSet/>
      <dgm:spPr/>
      <dgm:t>
        <a:bodyPr/>
        <a:lstStyle/>
        <a:p>
          <a:endParaRPr lang="en-US"/>
        </a:p>
      </dgm:t>
    </dgm:pt>
    <dgm:pt modelId="{6FADE13F-798B-4044-A7A2-AAE6CBC3D114}">
      <dgm:prSet custT="1"/>
      <dgm:spPr/>
      <dgm:t>
        <a:bodyPr/>
        <a:lstStyle/>
        <a:p>
          <a:r>
            <a:rPr lang="en-US" sz="2000" dirty="0"/>
            <a:t>Rank paragraphs in comparison to summary augmented  with graph learning representing semantic similarity  between paragraphs and discourse relations (Liu et al  2019)</a:t>
          </a:r>
        </a:p>
      </dgm:t>
    </dgm:pt>
    <dgm:pt modelId="{6EFA179F-3388-4866-92C4-A86ECB7B5F77}" type="parTrans" cxnId="{2153E095-44F5-4455-A5CD-C8B43B676F37}">
      <dgm:prSet/>
      <dgm:spPr/>
      <dgm:t>
        <a:bodyPr/>
        <a:lstStyle/>
        <a:p>
          <a:endParaRPr lang="en-US"/>
        </a:p>
      </dgm:t>
    </dgm:pt>
    <dgm:pt modelId="{13590FBB-1ED6-4180-8475-24E80FC6BB4F}" type="sibTrans" cxnId="{2153E095-44F5-4455-A5CD-C8B43B676F37}">
      <dgm:prSet/>
      <dgm:spPr/>
      <dgm:t>
        <a:bodyPr/>
        <a:lstStyle/>
        <a:p>
          <a:endParaRPr lang="en-US"/>
        </a:p>
      </dgm:t>
    </dgm:pt>
    <dgm:pt modelId="{B86BD037-35F4-F244-970D-E1D1842B56CB}" type="pres">
      <dgm:prSet presAssocID="{E190D179-E240-4594-B674-A1178BC888CF}" presName="linear" presStyleCnt="0">
        <dgm:presLayoutVars>
          <dgm:dir/>
          <dgm:animLvl val="lvl"/>
          <dgm:resizeHandles val="exact"/>
        </dgm:presLayoutVars>
      </dgm:prSet>
      <dgm:spPr/>
    </dgm:pt>
    <dgm:pt modelId="{ED6D3C52-5E40-7046-AED1-16889DB57789}" type="pres">
      <dgm:prSet presAssocID="{D9371EF8-036B-45EF-93C5-27A9604B0CC2}" presName="parentLin" presStyleCnt="0"/>
      <dgm:spPr/>
    </dgm:pt>
    <dgm:pt modelId="{3077C56D-64C9-7240-8FB7-8222E808C5D4}" type="pres">
      <dgm:prSet presAssocID="{D9371EF8-036B-45EF-93C5-27A9604B0CC2}" presName="parentLeftMargin" presStyleLbl="node1" presStyleIdx="0" presStyleCnt="2"/>
      <dgm:spPr/>
    </dgm:pt>
    <dgm:pt modelId="{9C26D557-3B37-6145-8B0D-558C22053BF1}" type="pres">
      <dgm:prSet presAssocID="{D9371EF8-036B-45EF-93C5-27A9604B0CC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934D08-2792-E144-B419-D8F59C99DACC}" type="pres">
      <dgm:prSet presAssocID="{D9371EF8-036B-45EF-93C5-27A9604B0CC2}" presName="negativeSpace" presStyleCnt="0"/>
      <dgm:spPr/>
    </dgm:pt>
    <dgm:pt modelId="{E4E813FA-31AF-DB4F-B8A5-FB23E47C7D20}" type="pres">
      <dgm:prSet presAssocID="{D9371EF8-036B-45EF-93C5-27A9604B0CC2}" presName="childText" presStyleLbl="conFgAcc1" presStyleIdx="0" presStyleCnt="2">
        <dgm:presLayoutVars>
          <dgm:bulletEnabled val="1"/>
        </dgm:presLayoutVars>
      </dgm:prSet>
      <dgm:spPr/>
    </dgm:pt>
    <dgm:pt modelId="{86EE4189-E167-2048-9508-5377B1E9AA89}" type="pres">
      <dgm:prSet presAssocID="{D95B8010-65DD-43FE-A60D-0B54912423E7}" presName="spaceBetweenRectangles" presStyleCnt="0"/>
      <dgm:spPr/>
    </dgm:pt>
    <dgm:pt modelId="{4AE5C112-F88D-C84D-B6DC-908C01004BC8}" type="pres">
      <dgm:prSet presAssocID="{3D3E2046-1578-4DA7-882A-C930E9925156}" presName="parentLin" presStyleCnt="0"/>
      <dgm:spPr/>
    </dgm:pt>
    <dgm:pt modelId="{54D73138-08C9-3F40-9CCF-D06CDC0DECC3}" type="pres">
      <dgm:prSet presAssocID="{3D3E2046-1578-4DA7-882A-C930E9925156}" presName="parentLeftMargin" presStyleLbl="node1" presStyleIdx="0" presStyleCnt="2"/>
      <dgm:spPr/>
    </dgm:pt>
    <dgm:pt modelId="{3BDA29CB-2AE7-7D4E-B4BA-5BF26AAE9BEC}" type="pres">
      <dgm:prSet presAssocID="{3D3E2046-1578-4DA7-882A-C930E99251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DECBA2F-965A-7349-AA6A-21CA8B7CD038}" type="pres">
      <dgm:prSet presAssocID="{3D3E2046-1578-4DA7-882A-C930E9925156}" presName="negativeSpace" presStyleCnt="0"/>
      <dgm:spPr/>
    </dgm:pt>
    <dgm:pt modelId="{ED724946-BFC3-D242-9552-086C136E2252}" type="pres">
      <dgm:prSet presAssocID="{3D3E2046-1578-4DA7-882A-C930E9925156}" presName="childText" presStyleLbl="conFgAcc1" presStyleIdx="1" presStyleCnt="2" custScaleY="140637">
        <dgm:presLayoutVars>
          <dgm:bulletEnabled val="1"/>
        </dgm:presLayoutVars>
      </dgm:prSet>
      <dgm:spPr/>
    </dgm:pt>
  </dgm:ptLst>
  <dgm:cxnLst>
    <dgm:cxn modelId="{672E2907-306E-5641-8353-6FAE405D2337}" type="presOf" srcId="{764AD8A5-AC29-4D8E-B784-649F8CB90234}" destId="{ED724946-BFC3-D242-9552-086C136E2252}" srcOrd="0" destOrd="1" presId="urn:microsoft.com/office/officeart/2005/8/layout/list1"/>
    <dgm:cxn modelId="{33E3002A-9394-3B46-B0C0-4E5AEF3665CB}" type="presOf" srcId="{3D3E2046-1578-4DA7-882A-C930E9925156}" destId="{3BDA29CB-2AE7-7D4E-B4BA-5BF26AAE9BEC}" srcOrd="1" destOrd="0" presId="urn:microsoft.com/office/officeart/2005/8/layout/list1"/>
    <dgm:cxn modelId="{E8A0D82F-24BE-5C4A-9294-443D2D28252D}" type="presOf" srcId="{D9371EF8-036B-45EF-93C5-27A9604B0CC2}" destId="{3077C56D-64C9-7240-8FB7-8222E808C5D4}" srcOrd="0" destOrd="0" presId="urn:microsoft.com/office/officeart/2005/8/layout/list1"/>
    <dgm:cxn modelId="{4F8ADB5A-FF8F-3944-B239-56037C387B1E}" type="presOf" srcId="{6FADE13F-798B-4044-A7A2-AAE6CBC3D114}" destId="{ED724946-BFC3-D242-9552-086C136E2252}" srcOrd="0" destOrd="3" presId="urn:microsoft.com/office/officeart/2005/8/layout/list1"/>
    <dgm:cxn modelId="{D7D9F269-083B-467E-AA1A-958A2797F357}" srcId="{3D3E2046-1578-4DA7-882A-C930E9925156}" destId="{764AD8A5-AC29-4D8E-B784-649F8CB90234}" srcOrd="1" destOrd="0" parTransId="{00147400-CABD-4DA0-894E-7734D3FA2B96}" sibTransId="{2F3F1B1F-2819-4E82-9FA3-4AA344A6F171}"/>
    <dgm:cxn modelId="{F86FB26C-D434-D042-917E-805FB82004CE}" type="presOf" srcId="{D9371EF8-036B-45EF-93C5-27A9604B0CC2}" destId="{9C26D557-3B37-6145-8B0D-558C22053BF1}" srcOrd="1" destOrd="0" presId="urn:microsoft.com/office/officeart/2005/8/layout/list1"/>
    <dgm:cxn modelId="{8AB66C7B-8488-4E3E-B648-86269213DDCF}" srcId="{764AD8A5-AC29-4D8E-B784-649F8CB90234}" destId="{382AB650-7058-4AD2-9CF9-90B04BE3518A}" srcOrd="0" destOrd="0" parTransId="{DC7B60AC-3130-49F8-AFAA-26E8FD58B609}" sibTransId="{918D0E50-9BFA-44EC-9B0E-D2ADADD8CECD}"/>
    <dgm:cxn modelId="{92619F90-EFD8-5B4C-913F-E486DA63C799}" type="presOf" srcId="{CA5192BF-1D66-4CC4-AB1B-09D00F6C7B7A}" destId="{ED724946-BFC3-D242-9552-086C136E2252}" srcOrd="0" destOrd="0" presId="urn:microsoft.com/office/officeart/2005/8/layout/list1"/>
    <dgm:cxn modelId="{2153E095-44F5-4455-A5CD-C8B43B676F37}" srcId="{3D3E2046-1578-4DA7-882A-C930E9925156}" destId="{6FADE13F-798B-4044-A7A2-AAE6CBC3D114}" srcOrd="2" destOrd="0" parTransId="{6EFA179F-3388-4866-92C4-A86ECB7B5F77}" sibTransId="{13590FBB-1ED6-4180-8475-24E80FC6BB4F}"/>
    <dgm:cxn modelId="{F3351196-CFB0-4E5F-A210-33E2E39E33F8}" srcId="{E190D179-E240-4594-B674-A1178BC888CF}" destId="{3D3E2046-1578-4DA7-882A-C930E9925156}" srcOrd="1" destOrd="0" parTransId="{64CEEEBA-25D6-4E75-90F4-FE62A907277C}" sibTransId="{1206D066-C0EB-45B9-9F53-28B99E3A95F1}"/>
    <dgm:cxn modelId="{190E6DBD-B3B2-1945-958A-3F5C8940AC20}" type="presOf" srcId="{3D3E2046-1578-4DA7-882A-C930E9925156}" destId="{54D73138-08C9-3F40-9CCF-D06CDC0DECC3}" srcOrd="0" destOrd="0" presId="urn:microsoft.com/office/officeart/2005/8/layout/list1"/>
    <dgm:cxn modelId="{BD62BCC0-FE18-B644-97B2-2EC0CF811E48}" type="presOf" srcId="{E190D179-E240-4594-B674-A1178BC888CF}" destId="{B86BD037-35F4-F244-970D-E1D1842B56CB}" srcOrd="0" destOrd="0" presId="urn:microsoft.com/office/officeart/2005/8/layout/list1"/>
    <dgm:cxn modelId="{B776CBD1-EAF7-42DE-931C-A25E9D9BB09D}" srcId="{E190D179-E240-4594-B674-A1178BC888CF}" destId="{D9371EF8-036B-45EF-93C5-27A9604B0CC2}" srcOrd="0" destOrd="0" parTransId="{C8F05377-E523-4824-9AC6-228FBE1542DF}" sibTransId="{D95B8010-65DD-43FE-A60D-0B54912423E7}"/>
    <dgm:cxn modelId="{19B4CED1-D4EF-9240-8F74-2B60994BE1EB}" type="presOf" srcId="{382AB650-7058-4AD2-9CF9-90B04BE3518A}" destId="{ED724946-BFC3-D242-9552-086C136E2252}" srcOrd="0" destOrd="2" presId="urn:microsoft.com/office/officeart/2005/8/layout/list1"/>
    <dgm:cxn modelId="{F9B51AEE-D238-430A-9132-5BFF10E910E4}" srcId="{3D3E2046-1578-4DA7-882A-C930E9925156}" destId="{CA5192BF-1D66-4CC4-AB1B-09D00F6C7B7A}" srcOrd="0" destOrd="0" parTransId="{9F40FF98-4E14-42F3-8E90-1527540C95B4}" sibTransId="{6B2A70FD-389D-4508-AA97-2CAFD8F26E28}"/>
    <dgm:cxn modelId="{69F16A13-8E86-2649-9A7B-E9D465760F5F}" type="presParOf" srcId="{B86BD037-35F4-F244-970D-E1D1842B56CB}" destId="{ED6D3C52-5E40-7046-AED1-16889DB57789}" srcOrd="0" destOrd="0" presId="urn:microsoft.com/office/officeart/2005/8/layout/list1"/>
    <dgm:cxn modelId="{575F4A1A-40AF-C64F-9389-E0416A08E223}" type="presParOf" srcId="{ED6D3C52-5E40-7046-AED1-16889DB57789}" destId="{3077C56D-64C9-7240-8FB7-8222E808C5D4}" srcOrd="0" destOrd="0" presId="urn:microsoft.com/office/officeart/2005/8/layout/list1"/>
    <dgm:cxn modelId="{1E749C52-1936-D842-A13F-CA7BE70CCDE1}" type="presParOf" srcId="{ED6D3C52-5E40-7046-AED1-16889DB57789}" destId="{9C26D557-3B37-6145-8B0D-558C22053BF1}" srcOrd="1" destOrd="0" presId="urn:microsoft.com/office/officeart/2005/8/layout/list1"/>
    <dgm:cxn modelId="{28A07855-6A6B-3048-B869-4A1B2C5EBF6B}" type="presParOf" srcId="{B86BD037-35F4-F244-970D-E1D1842B56CB}" destId="{94934D08-2792-E144-B419-D8F59C99DACC}" srcOrd="1" destOrd="0" presId="urn:microsoft.com/office/officeart/2005/8/layout/list1"/>
    <dgm:cxn modelId="{D5AF074A-6844-3D43-B716-11D30BBD7E97}" type="presParOf" srcId="{B86BD037-35F4-F244-970D-E1D1842B56CB}" destId="{E4E813FA-31AF-DB4F-B8A5-FB23E47C7D20}" srcOrd="2" destOrd="0" presId="urn:microsoft.com/office/officeart/2005/8/layout/list1"/>
    <dgm:cxn modelId="{106CABAB-1031-4140-9D37-7C56D9801F97}" type="presParOf" srcId="{B86BD037-35F4-F244-970D-E1D1842B56CB}" destId="{86EE4189-E167-2048-9508-5377B1E9AA89}" srcOrd="3" destOrd="0" presId="urn:microsoft.com/office/officeart/2005/8/layout/list1"/>
    <dgm:cxn modelId="{7B4E989E-5176-9541-B2C3-957E6652DA9B}" type="presParOf" srcId="{B86BD037-35F4-F244-970D-E1D1842B56CB}" destId="{4AE5C112-F88D-C84D-B6DC-908C01004BC8}" srcOrd="4" destOrd="0" presId="urn:microsoft.com/office/officeart/2005/8/layout/list1"/>
    <dgm:cxn modelId="{D4BFA864-724C-0747-BD1E-1F8EB9F7E704}" type="presParOf" srcId="{4AE5C112-F88D-C84D-B6DC-908C01004BC8}" destId="{54D73138-08C9-3F40-9CCF-D06CDC0DECC3}" srcOrd="0" destOrd="0" presId="urn:microsoft.com/office/officeart/2005/8/layout/list1"/>
    <dgm:cxn modelId="{B1988D24-A118-3642-AA64-3B21C23D7583}" type="presParOf" srcId="{4AE5C112-F88D-C84D-B6DC-908C01004BC8}" destId="{3BDA29CB-2AE7-7D4E-B4BA-5BF26AAE9BEC}" srcOrd="1" destOrd="0" presId="urn:microsoft.com/office/officeart/2005/8/layout/list1"/>
    <dgm:cxn modelId="{8DBA71C9-3A37-BF4D-8812-09452FC71BE0}" type="presParOf" srcId="{B86BD037-35F4-F244-970D-E1D1842B56CB}" destId="{6DECBA2F-965A-7349-AA6A-21CA8B7CD038}" srcOrd="5" destOrd="0" presId="urn:microsoft.com/office/officeart/2005/8/layout/list1"/>
    <dgm:cxn modelId="{4F92BB3D-AA06-8241-9995-81BAC11A6EEB}" type="presParOf" srcId="{B86BD037-35F4-F244-970D-E1D1842B56CB}" destId="{ED724946-BFC3-D242-9552-086C136E22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751A5B-FFEB-4377-A38A-3A2AA5C144A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D8084E-7496-4CDC-B637-A5D199A9F48A}">
      <dgm:prSet/>
      <dgm:spPr/>
      <dgm:t>
        <a:bodyPr/>
        <a:lstStyle/>
        <a:p>
          <a:r>
            <a:rPr lang="zh-CN"/>
            <a:t>对细粒度事件进行总结提炼</a:t>
          </a:r>
          <a:endParaRPr lang="en-US"/>
        </a:p>
      </dgm:t>
    </dgm:pt>
    <dgm:pt modelId="{FB90B62B-CB2A-428B-A516-974E28582750}" type="parTrans" cxnId="{CC51CFDA-3101-46DE-AF58-D3E4AAC78128}">
      <dgm:prSet/>
      <dgm:spPr/>
      <dgm:t>
        <a:bodyPr/>
        <a:lstStyle/>
        <a:p>
          <a:endParaRPr lang="en-US"/>
        </a:p>
      </dgm:t>
    </dgm:pt>
    <dgm:pt modelId="{D6F6DB46-868A-41B0-8A10-7753ED6C7C7B}" type="sibTrans" cxnId="{CC51CFDA-3101-46DE-AF58-D3E4AAC78128}">
      <dgm:prSet/>
      <dgm:spPr/>
      <dgm:t>
        <a:bodyPr/>
        <a:lstStyle/>
        <a:p>
          <a:endParaRPr lang="en-US"/>
        </a:p>
      </dgm:t>
    </dgm:pt>
    <dgm:pt modelId="{06A4DFDC-BC3B-418D-B8CE-065382E8826D}">
      <dgm:prSet/>
      <dgm:spPr/>
      <dgm:t>
        <a:bodyPr/>
        <a:lstStyle/>
        <a:p>
          <a:r>
            <a:rPr lang="zh-CN"/>
            <a:t>事件呈现形式：</a:t>
          </a:r>
          <a:endParaRPr lang="en-US"/>
        </a:p>
      </dgm:t>
    </dgm:pt>
    <dgm:pt modelId="{6EE0C9D3-0BB5-49A7-A9FC-4B70A204CFAC}" type="parTrans" cxnId="{DF49172D-8243-43F4-B87A-CB895295678A}">
      <dgm:prSet/>
      <dgm:spPr/>
      <dgm:t>
        <a:bodyPr/>
        <a:lstStyle/>
        <a:p>
          <a:endParaRPr lang="en-US"/>
        </a:p>
      </dgm:t>
    </dgm:pt>
    <dgm:pt modelId="{77AD452A-9338-4F24-9C08-5128CACACABD}" type="sibTrans" cxnId="{DF49172D-8243-43F4-B87A-CB895295678A}">
      <dgm:prSet/>
      <dgm:spPr/>
      <dgm:t>
        <a:bodyPr/>
        <a:lstStyle/>
        <a:p>
          <a:endParaRPr lang="en-US"/>
        </a:p>
      </dgm:t>
    </dgm:pt>
    <dgm:pt modelId="{3D6C5E83-7FE6-4195-ABA4-B573C813B321}">
      <dgm:prSet/>
      <dgm:spPr/>
      <dgm:t>
        <a:bodyPr/>
        <a:lstStyle/>
        <a:p>
          <a:r>
            <a:rPr lang="zh-CN" dirty="0"/>
            <a:t>一组文章</a:t>
          </a:r>
          <a:r>
            <a:rPr lang="en-US" dirty="0"/>
            <a:t>(tracking)</a:t>
          </a:r>
        </a:p>
      </dgm:t>
    </dgm:pt>
    <dgm:pt modelId="{BE925C58-0808-4A67-BD66-27CE8E177774}" type="parTrans" cxnId="{7DB7E1DC-31A4-493A-91BC-065191F56812}">
      <dgm:prSet/>
      <dgm:spPr/>
      <dgm:t>
        <a:bodyPr/>
        <a:lstStyle/>
        <a:p>
          <a:endParaRPr lang="en-US"/>
        </a:p>
      </dgm:t>
    </dgm:pt>
    <dgm:pt modelId="{D89A0261-7757-4955-9AEB-94CF53CD76D9}" type="sibTrans" cxnId="{7DB7E1DC-31A4-493A-91BC-065191F56812}">
      <dgm:prSet/>
      <dgm:spPr/>
      <dgm:t>
        <a:bodyPr/>
        <a:lstStyle/>
        <a:p>
          <a:endParaRPr lang="en-US"/>
        </a:p>
      </dgm:t>
    </dgm:pt>
    <dgm:pt modelId="{C3640F10-AAA1-49F5-8EFE-8C1A5C72037E}">
      <dgm:prSet/>
      <dgm:spPr/>
      <dgm:t>
        <a:bodyPr/>
        <a:lstStyle/>
        <a:p>
          <a:r>
            <a:rPr lang="zh-CN" dirty="0"/>
            <a:t>单一文章</a:t>
          </a:r>
          <a:r>
            <a:rPr lang="en-US" dirty="0"/>
            <a:t>(timeline summarization)</a:t>
          </a:r>
        </a:p>
      </dgm:t>
    </dgm:pt>
    <dgm:pt modelId="{1CEB6DC9-3131-4712-A6BA-5742049DD338}" type="parTrans" cxnId="{4CDC1FC4-2178-4BFC-94B6-0B7721FB2DE7}">
      <dgm:prSet/>
      <dgm:spPr/>
      <dgm:t>
        <a:bodyPr/>
        <a:lstStyle/>
        <a:p>
          <a:endParaRPr lang="en-US"/>
        </a:p>
      </dgm:t>
    </dgm:pt>
    <dgm:pt modelId="{CB003A12-CD1C-485E-849F-76E2DB941BDF}" type="sibTrans" cxnId="{4CDC1FC4-2178-4BFC-94B6-0B7721FB2DE7}">
      <dgm:prSet/>
      <dgm:spPr/>
      <dgm:t>
        <a:bodyPr/>
        <a:lstStyle/>
        <a:p>
          <a:endParaRPr lang="en-US"/>
        </a:p>
      </dgm:t>
    </dgm:pt>
    <dgm:pt modelId="{0A79FE2D-AA0D-4806-AF9C-FE29726CFD01}">
      <dgm:prSet/>
      <dgm:spPr/>
      <dgm:t>
        <a:bodyPr/>
        <a:lstStyle/>
        <a:p>
          <a:r>
            <a:rPr lang="zh-CN" dirty="0"/>
            <a:t>一段时间内的多篇文章</a:t>
          </a:r>
          <a:r>
            <a:rPr lang="zh-CN" altLang="en-US" dirty="0"/>
            <a:t>                                     </a:t>
          </a:r>
          <a:r>
            <a:rPr lang="en-US" dirty="0"/>
            <a:t>(update</a:t>
          </a:r>
          <a:r>
            <a:rPr lang="zh-CN" altLang="en-US" dirty="0"/>
            <a:t> </a:t>
          </a:r>
          <a:r>
            <a:rPr lang="en-US" dirty="0"/>
            <a:t>summarization)</a:t>
          </a:r>
        </a:p>
      </dgm:t>
    </dgm:pt>
    <dgm:pt modelId="{034EF9BF-0884-458F-AC1B-8C6E6DA4F44B}" type="parTrans" cxnId="{E662D56A-42DD-43D3-A90E-7309B6DCB314}">
      <dgm:prSet/>
      <dgm:spPr/>
      <dgm:t>
        <a:bodyPr/>
        <a:lstStyle/>
        <a:p>
          <a:endParaRPr lang="en-US"/>
        </a:p>
      </dgm:t>
    </dgm:pt>
    <dgm:pt modelId="{808BF1B2-0D5A-4C1D-96CD-FFD3B99F145C}" type="sibTrans" cxnId="{E662D56A-42DD-43D3-A90E-7309B6DCB314}">
      <dgm:prSet/>
      <dgm:spPr/>
      <dgm:t>
        <a:bodyPr/>
        <a:lstStyle/>
        <a:p>
          <a:endParaRPr lang="en-US"/>
        </a:p>
      </dgm:t>
    </dgm:pt>
    <dgm:pt modelId="{D13EF5FB-414B-4F41-B440-D90F34CBC633}">
      <dgm:prSet/>
      <dgm:spPr/>
      <dgm:t>
        <a:bodyPr/>
        <a:lstStyle/>
        <a:p>
          <a:r>
            <a:rPr lang="zh-CN" dirty="0"/>
            <a:t>某天发表的多篇文章</a:t>
          </a:r>
          <a:r>
            <a:rPr lang="zh-CN" altLang="en-US" dirty="0"/>
            <a:t>                                     </a:t>
          </a:r>
          <a:r>
            <a:rPr lang="en-US" dirty="0"/>
            <a:t>(multi</a:t>
          </a:r>
          <a:r>
            <a:rPr lang="en-US" altLang="zh-CN" dirty="0"/>
            <a:t>-</a:t>
          </a:r>
          <a:r>
            <a:rPr lang="en-US" dirty="0"/>
            <a:t>document summarization)</a:t>
          </a:r>
        </a:p>
      </dgm:t>
    </dgm:pt>
    <dgm:pt modelId="{65FFA7FE-B2D1-4DD1-8D92-605780135D1B}" type="parTrans" cxnId="{78789ECA-A3B6-4294-8308-96A46BA77DB9}">
      <dgm:prSet/>
      <dgm:spPr/>
      <dgm:t>
        <a:bodyPr/>
        <a:lstStyle/>
        <a:p>
          <a:endParaRPr lang="en-US"/>
        </a:p>
      </dgm:t>
    </dgm:pt>
    <dgm:pt modelId="{8898E09C-1231-483F-AF53-933048589DD0}" type="sibTrans" cxnId="{78789ECA-A3B6-4294-8308-96A46BA77DB9}">
      <dgm:prSet/>
      <dgm:spPr/>
      <dgm:t>
        <a:bodyPr/>
        <a:lstStyle/>
        <a:p>
          <a:endParaRPr lang="en-US"/>
        </a:p>
      </dgm:t>
    </dgm:pt>
    <dgm:pt modelId="{F60039A5-9151-DE47-9AAC-BB8060E4CE06}" type="pres">
      <dgm:prSet presAssocID="{0F751A5B-FFEB-4377-A38A-3A2AA5C144AB}" presName="linear" presStyleCnt="0">
        <dgm:presLayoutVars>
          <dgm:dir/>
          <dgm:animLvl val="lvl"/>
          <dgm:resizeHandles val="exact"/>
        </dgm:presLayoutVars>
      </dgm:prSet>
      <dgm:spPr/>
    </dgm:pt>
    <dgm:pt modelId="{CBE012FA-A9D3-B548-822B-17BA56CACD6D}" type="pres">
      <dgm:prSet presAssocID="{BAD8084E-7496-4CDC-B637-A5D199A9F48A}" presName="parentLin" presStyleCnt="0"/>
      <dgm:spPr/>
    </dgm:pt>
    <dgm:pt modelId="{39349F9D-BEA9-5F42-93BF-5D55C03A23E1}" type="pres">
      <dgm:prSet presAssocID="{BAD8084E-7496-4CDC-B637-A5D199A9F48A}" presName="parentLeftMargin" presStyleLbl="node1" presStyleIdx="0" presStyleCnt="2"/>
      <dgm:spPr/>
    </dgm:pt>
    <dgm:pt modelId="{B70861CA-4AA0-F34B-BAF2-91A3DF2908B5}" type="pres">
      <dgm:prSet presAssocID="{BAD8084E-7496-4CDC-B637-A5D199A9F4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F816F21-D150-774F-B637-6412CF8D0B94}" type="pres">
      <dgm:prSet presAssocID="{BAD8084E-7496-4CDC-B637-A5D199A9F48A}" presName="negativeSpace" presStyleCnt="0"/>
      <dgm:spPr/>
    </dgm:pt>
    <dgm:pt modelId="{3CBB35A2-742E-4F42-82E0-1ACF282208D5}" type="pres">
      <dgm:prSet presAssocID="{BAD8084E-7496-4CDC-B637-A5D199A9F48A}" presName="childText" presStyleLbl="conFgAcc1" presStyleIdx="0" presStyleCnt="2">
        <dgm:presLayoutVars>
          <dgm:bulletEnabled val="1"/>
        </dgm:presLayoutVars>
      </dgm:prSet>
      <dgm:spPr/>
    </dgm:pt>
    <dgm:pt modelId="{896ACC62-6358-FE4F-AAC8-91F056A662B8}" type="pres">
      <dgm:prSet presAssocID="{D6F6DB46-868A-41B0-8A10-7753ED6C7C7B}" presName="spaceBetweenRectangles" presStyleCnt="0"/>
      <dgm:spPr/>
    </dgm:pt>
    <dgm:pt modelId="{62E6C466-C772-F948-8E17-2E9A37518B44}" type="pres">
      <dgm:prSet presAssocID="{06A4DFDC-BC3B-418D-B8CE-065382E8826D}" presName="parentLin" presStyleCnt="0"/>
      <dgm:spPr/>
    </dgm:pt>
    <dgm:pt modelId="{1F4B28C8-B920-0947-8503-7C168EF84DC8}" type="pres">
      <dgm:prSet presAssocID="{06A4DFDC-BC3B-418D-B8CE-065382E8826D}" presName="parentLeftMargin" presStyleLbl="node1" presStyleIdx="0" presStyleCnt="2"/>
      <dgm:spPr/>
    </dgm:pt>
    <dgm:pt modelId="{09F828B4-B7CF-3945-BF82-AB382D807289}" type="pres">
      <dgm:prSet presAssocID="{06A4DFDC-BC3B-418D-B8CE-065382E8826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8FB2DB-A5C7-6145-8CB5-56B398A44039}" type="pres">
      <dgm:prSet presAssocID="{06A4DFDC-BC3B-418D-B8CE-065382E8826D}" presName="negativeSpace" presStyleCnt="0"/>
      <dgm:spPr/>
    </dgm:pt>
    <dgm:pt modelId="{8162AFA3-F098-6847-AC48-440A659FE82B}" type="pres">
      <dgm:prSet presAssocID="{06A4DFDC-BC3B-418D-B8CE-065382E8826D}" presName="childText" presStyleLbl="conFgAcc1" presStyleIdx="1" presStyleCnt="2" custScaleX="100000">
        <dgm:presLayoutVars>
          <dgm:bulletEnabled val="1"/>
        </dgm:presLayoutVars>
      </dgm:prSet>
      <dgm:spPr/>
    </dgm:pt>
  </dgm:ptLst>
  <dgm:cxnLst>
    <dgm:cxn modelId="{512DF900-1058-FA48-856B-29BCD9C9CED0}" type="presOf" srcId="{C3640F10-AAA1-49F5-8EFE-8C1A5C72037E}" destId="{8162AFA3-F098-6847-AC48-440A659FE82B}" srcOrd="0" destOrd="1" presId="urn:microsoft.com/office/officeart/2005/8/layout/list1"/>
    <dgm:cxn modelId="{23BBED1A-DD43-9249-9023-14D8BF598752}" type="presOf" srcId="{D13EF5FB-414B-4F41-B440-D90F34CBC633}" destId="{8162AFA3-F098-6847-AC48-440A659FE82B}" srcOrd="0" destOrd="3" presId="urn:microsoft.com/office/officeart/2005/8/layout/list1"/>
    <dgm:cxn modelId="{DF49172D-8243-43F4-B87A-CB895295678A}" srcId="{0F751A5B-FFEB-4377-A38A-3A2AA5C144AB}" destId="{06A4DFDC-BC3B-418D-B8CE-065382E8826D}" srcOrd="1" destOrd="0" parTransId="{6EE0C9D3-0BB5-49A7-A9FC-4B70A204CFAC}" sibTransId="{77AD452A-9338-4F24-9C08-5128CACACABD}"/>
    <dgm:cxn modelId="{8495573E-2AF1-C347-BF28-BB9E24ECDF29}" type="presOf" srcId="{BAD8084E-7496-4CDC-B637-A5D199A9F48A}" destId="{B70861CA-4AA0-F34B-BAF2-91A3DF2908B5}" srcOrd="1" destOrd="0" presId="urn:microsoft.com/office/officeart/2005/8/layout/list1"/>
    <dgm:cxn modelId="{DFC03F59-DF5A-064B-81A8-0A63573E753C}" type="presOf" srcId="{06A4DFDC-BC3B-418D-B8CE-065382E8826D}" destId="{1F4B28C8-B920-0947-8503-7C168EF84DC8}" srcOrd="0" destOrd="0" presId="urn:microsoft.com/office/officeart/2005/8/layout/list1"/>
    <dgm:cxn modelId="{E662D56A-42DD-43D3-A90E-7309B6DCB314}" srcId="{06A4DFDC-BC3B-418D-B8CE-065382E8826D}" destId="{0A79FE2D-AA0D-4806-AF9C-FE29726CFD01}" srcOrd="2" destOrd="0" parTransId="{034EF9BF-0884-458F-AC1B-8C6E6DA4F44B}" sibTransId="{808BF1B2-0D5A-4C1D-96CD-FFD3B99F145C}"/>
    <dgm:cxn modelId="{0D80B38C-F387-0C47-8A1D-CDF7891726A9}" type="presOf" srcId="{0A79FE2D-AA0D-4806-AF9C-FE29726CFD01}" destId="{8162AFA3-F098-6847-AC48-440A659FE82B}" srcOrd="0" destOrd="2" presId="urn:microsoft.com/office/officeart/2005/8/layout/list1"/>
    <dgm:cxn modelId="{071BC0BC-FF2C-2542-8D73-637D58C1E3C2}" type="presOf" srcId="{3D6C5E83-7FE6-4195-ABA4-B573C813B321}" destId="{8162AFA3-F098-6847-AC48-440A659FE82B}" srcOrd="0" destOrd="0" presId="urn:microsoft.com/office/officeart/2005/8/layout/list1"/>
    <dgm:cxn modelId="{D5F5C6C1-1ECA-014D-A9A3-B48A39457F0E}" type="presOf" srcId="{06A4DFDC-BC3B-418D-B8CE-065382E8826D}" destId="{09F828B4-B7CF-3945-BF82-AB382D807289}" srcOrd="1" destOrd="0" presId="urn:microsoft.com/office/officeart/2005/8/layout/list1"/>
    <dgm:cxn modelId="{4CDC1FC4-2178-4BFC-94B6-0B7721FB2DE7}" srcId="{06A4DFDC-BC3B-418D-B8CE-065382E8826D}" destId="{C3640F10-AAA1-49F5-8EFE-8C1A5C72037E}" srcOrd="1" destOrd="0" parTransId="{1CEB6DC9-3131-4712-A6BA-5742049DD338}" sibTransId="{CB003A12-CD1C-485E-849F-76E2DB941BDF}"/>
    <dgm:cxn modelId="{E85E2AC7-9377-8747-A8E1-99411FBBBE4A}" type="presOf" srcId="{0F751A5B-FFEB-4377-A38A-3A2AA5C144AB}" destId="{F60039A5-9151-DE47-9AAC-BB8060E4CE06}" srcOrd="0" destOrd="0" presId="urn:microsoft.com/office/officeart/2005/8/layout/list1"/>
    <dgm:cxn modelId="{F77FD8C7-A772-034F-827F-A34B1D2F3CB2}" type="presOf" srcId="{BAD8084E-7496-4CDC-B637-A5D199A9F48A}" destId="{39349F9D-BEA9-5F42-93BF-5D55C03A23E1}" srcOrd="0" destOrd="0" presId="urn:microsoft.com/office/officeart/2005/8/layout/list1"/>
    <dgm:cxn modelId="{78789ECA-A3B6-4294-8308-96A46BA77DB9}" srcId="{06A4DFDC-BC3B-418D-B8CE-065382E8826D}" destId="{D13EF5FB-414B-4F41-B440-D90F34CBC633}" srcOrd="3" destOrd="0" parTransId="{65FFA7FE-B2D1-4DD1-8D92-605780135D1B}" sibTransId="{8898E09C-1231-483F-AF53-933048589DD0}"/>
    <dgm:cxn modelId="{CC51CFDA-3101-46DE-AF58-D3E4AAC78128}" srcId="{0F751A5B-FFEB-4377-A38A-3A2AA5C144AB}" destId="{BAD8084E-7496-4CDC-B637-A5D199A9F48A}" srcOrd="0" destOrd="0" parTransId="{FB90B62B-CB2A-428B-A516-974E28582750}" sibTransId="{D6F6DB46-868A-41B0-8A10-7753ED6C7C7B}"/>
    <dgm:cxn modelId="{7DB7E1DC-31A4-493A-91BC-065191F56812}" srcId="{06A4DFDC-BC3B-418D-B8CE-065382E8826D}" destId="{3D6C5E83-7FE6-4195-ABA4-B573C813B321}" srcOrd="0" destOrd="0" parTransId="{BE925C58-0808-4A67-BD66-27CE8E177774}" sibTransId="{D89A0261-7757-4955-9AEB-94CF53CD76D9}"/>
    <dgm:cxn modelId="{84DF4702-001B-4346-9104-06430AAB9D47}" type="presParOf" srcId="{F60039A5-9151-DE47-9AAC-BB8060E4CE06}" destId="{CBE012FA-A9D3-B548-822B-17BA56CACD6D}" srcOrd="0" destOrd="0" presId="urn:microsoft.com/office/officeart/2005/8/layout/list1"/>
    <dgm:cxn modelId="{AF5D96C8-EB9C-EB47-B8E5-1390EEDEACF6}" type="presParOf" srcId="{CBE012FA-A9D3-B548-822B-17BA56CACD6D}" destId="{39349F9D-BEA9-5F42-93BF-5D55C03A23E1}" srcOrd="0" destOrd="0" presId="urn:microsoft.com/office/officeart/2005/8/layout/list1"/>
    <dgm:cxn modelId="{A20D5D85-738B-704D-B822-E3876617E74F}" type="presParOf" srcId="{CBE012FA-A9D3-B548-822B-17BA56CACD6D}" destId="{B70861CA-4AA0-F34B-BAF2-91A3DF2908B5}" srcOrd="1" destOrd="0" presId="urn:microsoft.com/office/officeart/2005/8/layout/list1"/>
    <dgm:cxn modelId="{2AE3D150-9E54-B14C-89D2-681381FAFBB6}" type="presParOf" srcId="{F60039A5-9151-DE47-9AAC-BB8060E4CE06}" destId="{0F816F21-D150-774F-B637-6412CF8D0B94}" srcOrd="1" destOrd="0" presId="urn:microsoft.com/office/officeart/2005/8/layout/list1"/>
    <dgm:cxn modelId="{C952FF72-C3CA-3F4C-88B0-8554547AAFF5}" type="presParOf" srcId="{F60039A5-9151-DE47-9AAC-BB8060E4CE06}" destId="{3CBB35A2-742E-4F42-82E0-1ACF282208D5}" srcOrd="2" destOrd="0" presId="urn:microsoft.com/office/officeart/2005/8/layout/list1"/>
    <dgm:cxn modelId="{4C77499A-A948-4F41-82F6-0213F3B8F4C9}" type="presParOf" srcId="{F60039A5-9151-DE47-9AAC-BB8060E4CE06}" destId="{896ACC62-6358-FE4F-AAC8-91F056A662B8}" srcOrd="3" destOrd="0" presId="urn:microsoft.com/office/officeart/2005/8/layout/list1"/>
    <dgm:cxn modelId="{255D37F6-BEF8-A748-8AAD-A0363180AF64}" type="presParOf" srcId="{F60039A5-9151-DE47-9AAC-BB8060E4CE06}" destId="{62E6C466-C772-F948-8E17-2E9A37518B44}" srcOrd="4" destOrd="0" presId="urn:microsoft.com/office/officeart/2005/8/layout/list1"/>
    <dgm:cxn modelId="{1DA11043-BF43-5340-9A60-AF1B95190409}" type="presParOf" srcId="{62E6C466-C772-F948-8E17-2E9A37518B44}" destId="{1F4B28C8-B920-0947-8503-7C168EF84DC8}" srcOrd="0" destOrd="0" presId="urn:microsoft.com/office/officeart/2005/8/layout/list1"/>
    <dgm:cxn modelId="{F34E7A5A-4C53-7A41-A6F7-7A56E71F42EA}" type="presParOf" srcId="{62E6C466-C772-F948-8E17-2E9A37518B44}" destId="{09F828B4-B7CF-3945-BF82-AB382D807289}" srcOrd="1" destOrd="0" presId="urn:microsoft.com/office/officeart/2005/8/layout/list1"/>
    <dgm:cxn modelId="{7B27482A-5A0D-8F4A-A50B-EC75B6C54198}" type="presParOf" srcId="{F60039A5-9151-DE47-9AAC-BB8060E4CE06}" destId="{158FB2DB-A5C7-6145-8CB5-56B398A44039}" srcOrd="5" destOrd="0" presId="urn:microsoft.com/office/officeart/2005/8/layout/list1"/>
    <dgm:cxn modelId="{D2BD8C1F-3E56-D247-B010-9D675BDBB923}" type="presParOf" srcId="{F60039A5-9151-DE47-9AAC-BB8060E4CE06}" destId="{8162AFA3-F098-6847-AC48-440A659FE82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287A9-97E1-994D-BFF6-1E04549D0B4B}">
      <dsp:nvSpPr>
        <dsp:cNvPr id="0" name=""/>
        <dsp:cNvSpPr/>
      </dsp:nvSpPr>
      <dsp:spPr>
        <a:xfrm>
          <a:off x="0" y="87939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rgbClr val="FFFF00"/>
              </a:solidFill>
            </a:rPr>
            <a:t>事件跟踪 </a:t>
          </a:r>
          <a:r>
            <a:rPr lang="zh-CN" sz="3200" kern="1200" dirty="0"/>
            <a:t>（及可视化）</a:t>
          </a:r>
          <a:r>
            <a:rPr lang="zh-CN" altLang="en-US" sz="3200" kern="1200" dirty="0"/>
            <a:t>              </a:t>
          </a:r>
          <a:r>
            <a:rPr lang="en-US" sz="3200" kern="1200" dirty="0">
              <a:solidFill>
                <a:srgbClr val="FFFF00"/>
              </a:solidFill>
            </a:rPr>
            <a:t>Track an event</a:t>
          </a:r>
          <a:r>
            <a:rPr lang="en-US" sz="3200" kern="1200" dirty="0"/>
            <a:t>(Visualize)</a:t>
          </a:r>
        </a:p>
      </dsp:txBody>
      <dsp:txXfrm>
        <a:off x="40209" y="919607"/>
        <a:ext cx="9904835" cy="743262"/>
      </dsp:txXfrm>
    </dsp:sp>
    <dsp:sp modelId="{9A0488D9-ED1A-404B-A983-E30737BBAC93}">
      <dsp:nvSpPr>
        <dsp:cNvPr id="0" name=""/>
        <dsp:cNvSpPr/>
      </dsp:nvSpPr>
      <dsp:spPr>
        <a:xfrm>
          <a:off x="0" y="179523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摘要的实时更新            </a:t>
          </a:r>
          <a:r>
            <a:rPr lang="zh-CN" altLang="en-US" sz="3200" kern="1200" dirty="0"/>
            <a:t>                  </a:t>
          </a:r>
          <a:r>
            <a:rPr lang="en-US" sz="3200" kern="1200" dirty="0"/>
            <a:t>Provide updates</a:t>
          </a:r>
        </a:p>
      </dsp:txBody>
      <dsp:txXfrm>
        <a:off x="40209" y="1835447"/>
        <a:ext cx="9904835" cy="743262"/>
      </dsp:txXfrm>
    </dsp:sp>
    <dsp:sp modelId="{C9C5C7B1-3273-B842-9E0D-980C06801815}">
      <dsp:nvSpPr>
        <dsp:cNvPr id="0" name=""/>
        <dsp:cNvSpPr/>
      </dsp:nvSpPr>
      <dsp:spPr>
        <a:xfrm>
          <a:off x="0" y="271107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依时间线</a:t>
          </a:r>
          <a:r>
            <a:rPr lang="zh-CN" altLang="en-US" sz="3200" kern="1200" dirty="0"/>
            <a:t>的文章</a:t>
          </a:r>
          <a:r>
            <a:rPr lang="en-US" altLang="zh-CN" sz="3200" kern="1200" dirty="0"/>
            <a:t>-</a:t>
          </a:r>
          <a:r>
            <a:rPr lang="zh-CN" altLang="en-US" sz="3200" kern="1200" dirty="0"/>
            <a:t>评论</a:t>
          </a:r>
          <a:r>
            <a:rPr lang="zh-CN" sz="3200" kern="1200" dirty="0"/>
            <a:t>摘要        </a:t>
          </a:r>
          <a:r>
            <a:rPr lang="en-US" sz="3200" kern="1200" dirty="0"/>
            <a:t>Timeline summarization</a:t>
          </a:r>
        </a:p>
      </dsp:txBody>
      <dsp:txXfrm>
        <a:off x="40209" y="2751287"/>
        <a:ext cx="9904835" cy="743262"/>
      </dsp:txXfrm>
    </dsp:sp>
    <dsp:sp modelId="{D39E0507-BAB3-5447-8C0B-063B4D9C6F6C}">
      <dsp:nvSpPr>
        <dsp:cNvPr id="0" name=""/>
        <dsp:cNvSpPr/>
      </dsp:nvSpPr>
      <dsp:spPr>
        <a:xfrm>
          <a:off x="0" y="362691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多文档的单</a:t>
          </a:r>
          <a:r>
            <a:rPr lang="zh-CN" sz="3200" kern="1200" dirty="0"/>
            <a:t>事件摘要                 </a:t>
          </a:r>
          <a:r>
            <a:rPr lang="zh-CN" altLang="en-US" sz="3200" kern="1200" dirty="0"/>
            <a:t>   </a:t>
          </a:r>
          <a:r>
            <a:rPr lang="en-US" sz="3200" kern="1200" dirty="0"/>
            <a:t>Event summarization</a:t>
          </a:r>
        </a:p>
      </dsp:txBody>
      <dsp:txXfrm>
        <a:off x="40209" y="3667127"/>
        <a:ext cx="9904835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287A9-97E1-994D-BFF6-1E04549D0B4B}">
      <dsp:nvSpPr>
        <dsp:cNvPr id="0" name=""/>
        <dsp:cNvSpPr/>
      </dsp:nvSpPr>
      <dsp:spPr>
        <a:xfrm>
          <a:off x="0" y="87939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事件跟踪 </a:t>
          </a:r>
          <a:r>
            <a:rPr lang="zh-CN" sz="3200" kern="1200" dirty="0"/>
            <a:t>（及</a:t>
          </a:r>
          <a:r>
            <a:rPr lang="zh-CN" sz="3200" kern="1200" dirty="0">
              <a:solidFill>
                <a:srgbClr val="FFFF00"/>
              </a:solidFill>
            </a:rPr>
            <a:t>可视化</a:t>
          </a:r>
          <a:r>
            <a:rPr lang="zh-CN" sz="3200" kern="1200" dirty="0"/>
            <a:t>）</a:t>
          </a:r>
          <a:r>
            <a:rPr lang="zh-CN" altLang="en-US" sz="3200" kern="1200" dirty="0"/>
            <a:t>              </a:t>
          </a:r>
          <a:r>
            <a:rPr lang="en-US" sz="3200" kern="1200" dirty="0">
              <a:solidFill>
                <a:schemeClr val="bg1"/>
              </a:solidFill>
            </a:rPr>
            <a:t>Track an event</a:t>
          </a:r>
          <a:r>
            <a:rPr lang="en-US" sz="3200" kern="1200" dirty="0"/>
            <a:t>(</a:t>
          </a:r>
          <a:r>
            <a:rPr lang="en-US" sz="3200" kern="1200" dirty="0">
              <a:solidFill>
                <a:srgbClr val="FFFF00"/>
              </a:solidFill>
            </a:rPr>
            <a:t>Visualize</a:t>
          </a:r>
          <a:r>
            <a:rPr lang="en-US" sz="3200" kern="1200" dirty="0"/>
            <a:t>)</a:t>
          </a:r>
        </a:p>
      </dsp:txBody>
      <dsp:txXfrm>
        <a:off x="40209" y="919607"/>
        <a:ext cx="9904835" cy="743262"/>
      </dsp:txXfrm>
    </dsp:sp>
    <dsp:sp modelId="{9A0488D9-ED1A-404B-A983-E30737BBAC93}">
      <dsp:nvSpPr>
        <dsp:cNvPr id="0" name=""/>
        <dsp:cNvSpPr/>
      </dsp:nvSpPr>
      <dsp:spPr>
        <a:xfrm>
          <a:off x="0" y="179523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摘要的实时更新            </a:t>
          </a:r>
          <a:r>
            <a:rPr lang="zh-CN" altLang="en-US" sz="3200" kern="1200" dirty="0"/>
            <a:t>                  </a:t>
          </a:r>
          <a:r>
            <a:rPr lang="en-US" sz="3200" kern="1200" dirty="0"/>
            <a:t>Provide updates</a:t>
          </a:r>
        </a:p>
      </dsp:txBody>
      <dsp:txXfrm>
        <a:off x="40209" y="1835447"/>
        <a:ext cx="9904835" cy="743262"/>
      </dsp:txXfrm>
    </dsp:sp>
    <dsp:sp modelId="{C9C5C7B1-3273-B842-9E0D-980C06801815}">
      <dsp:nvSpPr>
        <dsp:cNvPr id="0" name=""/>
        <dsp:cNvSpPr/>
      </dsp:nvSpPr>
      <dsp:spPr>
        <a:xfrm>
          <a:off x="0" y="271107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依时间线</a:t>
          </a:r>
          <a:r>
            <a:rPr lang="zh-CN" altLang="en-US" sz="3200" kern="1200" dirty="0"/>
            <a:t>的文章</a:t>
          </a:r>
          <a:r>
            <a:rPr lang="en-US" altLang="zh-CN" sz="3200" kern="1200" dirty="0"/>
            <a:t>-</a:t>
          </a:r>
          <a:r>
            <a:rPr lang="zh-CN" altLang="en-US" sz="3200" kern="1200" dirty="0"/>
            <a:t>评论</a:t>
          </a:r>
          <a:r>
            <a:rPr lang="zh-CN" sz="3200" kern="1200" dirty="0"/>
            <a:t>摘要        </a:t>
          </a:r>
          <a:r>
            <a:rPr lang="en-US" sz="3200" kern="1200" dirty="0"/>
            <a:t>Timeline summarization</a:t>
          </a:r>
        </a:p>
      </dsp:txBody>
      <dsp:txXfrm>
        <a:off x="40209" y="2751287"/>
        <a:ext cx="9904835" cy="743262"/>
      </dsp:txXfrm>
    </dsp:sp>
    <dsp:sp modelId="{D39E0507-BAB3-5447-8C0B-063B4D9C6F6C}">
      <dsp:nvSpPr>
        <dsp:cNvPr id="0" name=""/>
        <dsp:cNvSpPr/>
      </dsp:nvSpPr>
      <dsp:spPr>
        <a:xfrm>
          <a:off x="0" y="362691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多文档的单</a:t>
          </a:r>
          <a:r>
            <a:rPr lang="zh-CN" sz="3200" kern="1200" dirty="0"/>
            <a:t>事件摘要                 </a:t>
          </a:r>
          <a:r>
            <a:rPr lang="zh-CN" altLang="en-US" sz="3200" kern="1200" dirty="0"/>
            <a:t>   </a:t>
          </a:r>
          <a:r>
            <a:rPr lang="en-US" sz="3200" kern="1200" dirty="0"/>
            <a:t>Event summarization</a:t>
          </a:r>
        </a:p>
      </dsp:txBody>
      <dsp:txXfrm>
        <a:off x="40209" y="3667127"/>
        <a:ext cx="9904835" cy="743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287A9-97E1-994D-BFF6-1E04549D0B4B}">
      <dsp:nvSpPr>
        <dsp:cNvPr id="0" name=""/>
        <dsp:cNvSpPr/>
      </dsp:nvSpPr>
      <dsp:spPr>
        <a:xfrm>
          <a:off x="0" y="87939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事件跟踪 </a:t>
          </a:r>
          <a:r>
            <a:rPr lang="zh-CN" sz="3200" kern="1200" dirty="0"/>
            <a:t>（及可视化）</a:t>
          </a:r>
          <a:r>
            <a:rPr lang="zh-CN" altLang="en-US" sz="3200" kern="1200" dirty="0"/>
            <a:t>              </a:t>
          </a:r>
          <a:r>
            <a:rPr lang="en-US" sz="3200" kern="1200" dirty="0">
              <a:solidFill>
                <a:schemeClr val="bg1"/>
              </a:solidFill>
            </a:rPr>
            <a:t>Track an event</a:t>
          </a:r>
          <a:r>
            <a:rPr lang="en-US" sz="3200" kern="1200" dirty="0"/>
            <a:t>(Visualize)</a:t>
          </a:r>
        </a:p>
      </dsp:txBody>
      <dsp:txXfrm>
        <a:off x="40209" y="919607"/>
        <a:ext cx="9904835" cy="743262"/>
      </dsp:txXfrm>
    </dsp:sp>
    <dsp:sp modelId="{9A0488D9-ED1A-404B-A983-E30737BBAC93}">
      <dsp:nvSpPr>
        <dsp:cNvPr id="0" name=""/>
        <dsp:cNvSpPr/>
      </dsp:nvSpPr>
      <dsp:spPr>
        <a:xfrm>
          <a:off x="0" y="179523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rgbClr val="FFFF00"/>
              </a:solidFill>
            </a:rPr>
            <a:t>摘要的实时更新            </a:t>
          </a:r>
          <a:r>
            <a:rPr lang="zh-CN" altLang="en-US" sz="3200" kern="1200" dirty="0">
              <a:solidFill>
                <a:srgbClr val="FFFF00"/>
              </a:solidFill>
            </a:rPr>
            <a:t>                  </a:t>
          </a:r>
          <a:r>
            <a:rPr lang="en-US" sz="3200" kern="1200" dirty="0">
              <a:solidFill>
                <a:srgbClr val="FFFF00"/>
              </a:solidFill>
            </a:rPr>
            <a:t>Provide updates</a:t>
          </a:r>
        </a:p>
      </dsp:txBody>
      <dsp:txXfrm>
        <a:off x="40209" y="1835447"/>
        <a:ext cx="9904835" cy="743262"/>
      </dsp:txXfrm>
    </dsp:sp>
    <dsp:sp modelId="{C9C5C7B1-3273-B842-9E0D-980C06801815}">
      <dsp:nvSpPr>
        <dsp:cNvPr id="0" name=""/>
        <dsp:cNvSpPr/>
      </dsp:nvSpPr>
      <dsp:spPr>
        <a:xfrm>
          <a:off x="0" y="271107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依时间线</a:t>
          </a:r>
          <a:r>
            <a:rPr lang="zh-CN" altLang="en-US" sz="3200" kern="1200" dirty="0"/>
            <a:t>的文章</a:t>
          </a:r>
          <a:r>
            <a:rPr lang="en-US" altLang="zh-CN" sz="3200" kern="1200" dirty="0"/>
            <a:t>-</a:t>
          </a:r>
          <a:r>
            <a:rPr lang="zh-CN" altLang="en-US" sz="3200" kern="1200" dirty="0"/>
            <a:t>评论</a:t>
          </a:r>
          <a:r>
            <a:rPr lang="zh-CN" sz="3200" kern="1200" dirty="0"/>
            <a:t>摘要        </a:t>
          </a:r>
          <a:r>
            <a:rPr lang="en-US" sz="3200" kern="1200" dirty="0"/>
            <a:t>Timeline summarization</a:t>
          </a:r>
        </a:p>
      </dsp:txBody>
      <dsp:txXfrm>
        <a:off x="40209" y="2751287"/>
        <a:ext cx="9904835" cy="743262"/>
      </dsp:txXfrm>
    </dsp:sp>
    <dsp:sp modelId="{D39E0507-BAB3-5447-8C0B-063B4D9C6F6C}">
      <dsp:nvSpPr>
        <dsp:cNvPr id="0" name=""/>
        <dsp:cNvSpPr/>
      </dsp:nvSpPr>
      <dsp:spPr>
        <a:xfrm>
          <a:off x="0" y="362691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多文档的单</a:t>
          </a:r>
          <a:r>
            <a:rPr lang="zh-CN" sz="3200" kern="1200" dirty="0"/>
            <a:t>事件摘要                 </a:t>
          </a:r>
          <a:r>
            <a:rPr lang="zh-CN" altLang="en-US" sz="3200" kern="1200" dirty="0"/>
            <a:t>   </a:t>
          </a:r>
          <a:r>
            <a:rPr lang="en-US" sz="3200" kern="1200" dirty="0"/>
            <a:t>Event summarization</a:t>
          </a:r>
        </a:p>
      </dsp:txBody>
      <dsp:txXfrm>
        <a:off x="40209" y="3667127"/>
        <a:ext cx="9904835" cy="743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287A9-97E1-994D-BFF6-1E04549D0B4B}">
      <dsp:nvSpPr>
        <dsp:cNvPr id="0" name=""/>
        <dsp:cNvSpPr/>
      </dsp:nvSpPr>
      <dsp:spPr>
        <a:xfrm>
          <a:off x="0" y="87939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事件跟踪 </a:t>
          </a:r>
          <a:r>
            <a:rPr lang="zh-CN" sz="3200" kern="1200" dirty="0"/>
            <a:t>（及可视化）</a:t>
          </a:r>
          <a:r>
            <a:rPr lang="zh-CN" altLang="en-US" sz="3200" kern="1200" dirty="0"/>
            <a:t>              </a:t>
          </a:r>
          <a:r>
            <a:rPr lang="en-US" sz="3200" kern="1200" dirty="0">
              <a:solidFill>
                <a:schemeClr val="bg1"/>
              </a:solidFill>
            </a:rPr>
            <a:t>Track an event</a:t>
          </a:r>
          <a:r>
            <a:rPr lang="en-US" sz="3200" kern="1200" dirty="0"/>
            <a:t>(Visualize)</a:t>
          </a:r>
        </a:p>
      </dsp:txBody>
      <dsp:txXfrm>
        <a:off x="40209" y="919607"/>
        <a:ext cx="9904835" cy="743262"/>
      </dsp:txXfrm>
    </dsp:sp>
    <dsp:sp modelId="{9A0488D9-ED1A-404B-A983-E30737BBAC93}">
      <dsp:nvSpPr>
        <dsp:cNvPr id="0" name=""/>
        <dsp:cNvSpPr/>
      </dsp:nvSpPr>
      <dsp:spPr>
        <a:xfrm>
          <a:off x="0" y="179523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摘要的实时更新            </a:t>
          </a:r>
          <a:r>
            <a:rPr lang="zh-CN" altLang="en-US" sz="3200" kern="1200" dirty="0">
              <a:solidFill>
                <a:schemeClr val="bg1"/>
              </a:solidFill>
            </a:rPr>
            <a:t>                  </a:t>
          </a:r>
          <a:r>
            <a:rPr lang="en-US" sz="3200" kern="1200" dirty="0">
              <a:solidFill>
                <a:schemeClr val="bg1"/>
              </a:solidFill>
            </a:rPr>
            <a:t>Provide updates</a:t>
          </a:r>
        </a:p>
      </dsp:txBody>
      <dsp:txXfrm>
        <a:off x="40209" y="1835447"/>
        <a:ext cx="9904835" cy="743262"/>
      </dsp:txXfrm>
    </dsp:sp>
    <dsp:sp modelId="{C9C5C7B1-3273-B842-9E0D-980C06801815}">
      <dsp:nvSpPr>
        <dsp:cNvPr id="0" name=""/>
        <dsp:cNvSpPr/>
      </dsp:nvSpPr>
      <dsp:spPr>
        <a:xfrm>
          <a:off x="0" y="271107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rgbClr val="FFFF00"/>
              </a:solidFill>
            </a:rPr>
            <a:t>依时间线</a:t>
          </a:r>
          <a:r>
            <a:rPr lang="zh-CN" altLang="en-US" sz="3200" kern="1200" dirty="0">
              <a:solidFill>
                <a:srgbClr val="FFFF00"/>
              </a:solidFill>
            </a:rPr>
            <a:t>的文章</a:t>
          </a:r>
          <a:r>
            <a:rPr lang="en-US" altLang="zh-CN" sz="3200" kern="1200" dirty="0">
              <a:solidFill>
                <a:srgbClr val="FFFF00"/>
              </a:solidFill>
            </a:rPr>
            <a:t>-</a:t>
          </a:r>
          <a:r>
            <a:rPr lang="zh-CN" altLang="en-US" sz="3200" kern="1200" dirty="0">
              <a:solidFill>
                <a:srgbClr val="FFFF00"/>
              </a:solidFill>
            </a:rPr>
            <a:t>评论</a:t>
          </a:r>
          <a:r>
            <a:rPr lang="zh-CN" sz="3200" kern="1200" dirty="0">
              <a:solidFill>
                <a:srgbClr val="FFFF00"/>
              </a:solidFill>
            </a:rPr>
            <a:t>摘要        </a:t>
          </a:r>
          <a:r>
            <a:rPr lang="en-US" sz="3200" kern="1200" dirty="0">
              <a:solidFill>
                <a:srgbClr val="FFFF00"/>
              </a:solidFill>
            </a:rPr>
            <a:t>Timeline summarization</a:t>
          </a:r>
        </a:p>
      </dsp:txBody>
      <dsp:txXfrm>
        <a:off x="40209" y="2751287"/>
        <a:ext cx="9904835" cy="743262"/>
      </dsp:txXfrm>
    </dsp:sp>
    <dsp:sp modelId="{D39E0507-BAB3-5447-8C0B-063B4D9C6F6C}">
      <dsp:nvSpPr>
        <dsp:cNvPr id="0" name=""/>
        <dsp:cNvSpPr/>
      </dsp:nvSpPr>
      <dsp:spPr>
        <a:xfrm>
          <a:off x="0" y="362691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多文档的单</a:t>
          </a:r>
          <a:r>
            <a:rPr lang="zh-CN" sz="3200" kern="1200" dirty="0"/>
            <a:t>事件摘要                 </a:t>
          </a:r>
          <a:r>
            <a:rPr lang="zh-CN" altLang="en-US" sz="3200" kern="1200" dirty="0"/>
            <a:t>   </a:t>
          </a:r>
          <a:r>
            <a:rPr lang="en-US" sz="3200" kern="1200" dirty="0"/>
            <a:t>Event summarization</a:t>
          </a:r>
        </a:p>
      </dsp:txBody>
      <dsp:txXfrm>
        <a:off x="40209" y="3667127"/>
        <a:ext cx="9904835" cy="743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287A9-97E1-994D-BFF6-1E04549D0B4B}">
      <dsp:nvSpPr>
        <dsp:cNvPr id="0" name=""/>
        <dsp:cNvSpPr/>
      </dsp:nvSpPr>
      <dsp:spPr>
        <a:xfrm>
          <a:off x="0" y="87939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事件跟踪 </a:t>
          </a:r>
          <a:r>
            <a:rPr lang="zh-CN" sz="3200" kern="1200" dirty="0"/>
            <a:t>（及可视化）</a:t>
          </a:r>
          <a:r>
            <a:rPr lang="zh-CN" altLang="en-US" sz="3200" kern="1200" dirty="0"/>
            <a:t>              </a:t>
          </a:r>
          <a:r>
            <a:rPr lang="en-US" sz="3200" kern="1200" dirty="0">
              <a:solidFill>
                <a:schemeClr val="bg1"/>
              </a:solidFill>
            </a:rPr>
            <a:t>Track an event</a:t>
          </a:r>
          <a:r>
            <a:rPr lang="en-US" sz="3200" kern="1200" dirty="0"/>
            <a:t>(Visualize)</a:t>
          </a:r>
        </a:p>
      </dsp:txBody>
      <dsp:txXfrm>
        <a:off x="40209" y="919607"/>
        <a:ext cx="9904835" cy="743262"/>
      </dsp:txXfrm>
    </dsp:sp>
    <dsp:sp modelId="{9A0488D9-ED1A-404B-A983-E30737BBAC93}">
      <dsp:nvSpPr>
        <dsp:cNvPr id="0" name=""/>
        <dsp:cNvSpPr/>
      </dsp:nvSpPr>
      <dsp:spPr>
        <a:xfrm>
          <a:off x="0" y="179523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>
              <a:solidFill>
                <a:schemeClr val="bg1"/>
              </a:solidFill>
            </a:rPr>
            <a:t>摘要的实时更新            </a:t>
          </a:r>
          <a:r>
            <a:rPr lang="zh-CN" altLang="en-US" sz="3200" kern="1200" dirty="0">
              <a:solidFill>
                <a:schemeClr val="bg1"/>
              </a:solidFill>
            </a:rPr>
            <a:t>                  </a:t>
          </a:r>
          <a:r>
            <a:rPr lang="en-US" sz="3200" kern="1200" dirty="0">
              <a:solidFill>
                <a:schemeClr val="bg1"/>
              </a:solidFill>
            </a:rPr>
            <a:t>Provide updates</a:t>
          </a:r>
        </a:p>
      </dsp:txBody>
      <dsp:txXfrm>
        <a:off x="40209" y="1835447"/>
        <a:ext cx="9904835" cy="743262"/>
      </dsp:txXfrm>
    </dsp:sp>
    <dsp:sp modelId="{C9C5C7B1-3273-B842-9E0D-980C06801815}">
      <dsp:nvSpPr>
        <dsp:cNvPr id="0" name=""/>
        <dsp:cNvSpPr/>
      </dsp:nvSpPr>
      <dsp:spPr>
        <a:xfrm>
          <a:off x="0" y="271107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dirty="0"/>
            <a:t>依时间线</a:t>
          </a:r>
          <a:r>
            <a:rPr lang="zh-CN" altLang="en-US" sz="3200" kern="1200" dirty="0"/>
            <a:t>的文章</a:t>
          </a:r>
          <a:r>
            <a:rPr lang="en-US" altLang="zh-CN" sz="3200" kern="1200" dirty="0"/>
            <a:t>-</a:t>
          </a:r>
          <a:r>
            <a:rPr lang="zh-CN" altLang="en-US" sz="3200" kern="1200" dirty="0"/>
            <a:t>评论</a:t>
          </a:r>
          <a:r>
            <a:rPr lang="zh-CN" sz="3200" kern="1200" dirty="0"/>
            <a:t>摘要        </a:t>
          </a:r>
          <a:r>
            <a:rPr lang="en-US" sz="3200" kern="1200" dirty="0"/>
            <a:t>Timeline summarization</a:t>
          </a:r>
        </a:p>
      </dsp:txBody>
      <dsp:txXfrm>
        <a:off x="40209" y="2751287"/>
        <a:ext cx="9904835" cy="743262"/>
      </dsp:txXfrm>
    </dsp:sp>
    <dsp:sp modelId="{D39E0507-BAB3-5447-8C0B-063B4D9C6F6C}">
      <dsp:nvSpPr>
        <dsp:cNvPr id="0" name=""/>
        <dsp:cNvSpPr/>
      </dsp:nvSpPr>
      <dsp:spPr>
        <a:xfrm>
          <a:off x="0" y="3626918"/>
          <a:ext cx="9985253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FFF00"/>
              </a:solidFill>
            </a:rPr>
            <a:t>多文档的单</a:t>
          </a:r>
          <a:r>
            <a:rPr lang="zh-CN" sz="3200" kern="1200" dirty="0">
              <a:solidFill>
                <a:srgbClr val="FFFF00"/>
              </a:solidFill>
            </a:rPr>
            <a:t>事件摘要                 </a:t>
          </a:r>
          <a:r>
            <a:rPr lang="zh-CN" altLang="en-US" sz="3200" kern="1200" dirty="0">
              <a:solidFill>
                <a:srgbClr val="FFFF00"/>
              </a:solidFill>
            </a:rPr>
            <a:t>   </a:t>
          </a:r>
          <a:r>
            <a:rPr lang="en-US" sz="3200" kern="1200" dirty="0">
              <a:solidFill>
                <a:srgbClr val="FFFF00"/>
              </a:solidFill>
            </a:rPr>
            <a:t>Event summarization</a:t>
          </a:r>
        </a:p>
      </dsp:txBody>
      <dsp:txXfrm>
        <a:off x="40209" y="3667127"/>
        <a:ext cx="9904835" cy="7432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813FA-31AF-DB4F-B8A5-FB23E47C7D20}">
      <dsp:nvSpPr>
        <dsp:cNvPr id="0" name=""/>
        <dsp:cNvSpPr/>
      </dsp:nvSpPr>
      <dsp:spPr>
        <a:xfrm>
          <a:off x="0" y="152329"/>
          <a:ext cx="687347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6D557-3B37-6145-8B0D-558C22053BF1}">
      <dsp:nvSpPr>
        <dsp:cNvPr id="0" name=""/>
        <dsp:cNvSpPr/>
      </dsp:nvSpPr>
      <dsp:spPr>
        <a:xfrm>
          <a:off x="343673" y="19489"/>
          <a:ext cx="4811433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861" tIns="0" rIns="1818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Both hierarchical</a:t>
          </a:r>
        </a:p>
      </dsp:txBody>
      <dsp:txXfrm>
        <a:off x="356642" y="32458"/>
        <a:ext cx="4785495" cy="239742"/>
      </dsp:txXfrm>
    </dsp:sp>
    <dsp:sp modelId="{ED724946-BFC3-D242-9552-086C136E2252}">
      <dsp:nvSpPr>
        <dsp:cNvPr id="0" name=""/>
        <dsp:cNvSpPr/>
      </dsp:nvSpPr>
      <dsp:spPr>
        <a:xfrm>
          <a:off x="0" y="560569"/>
          <a:ext cx="6873476" cy="46249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58" tIns="187452" rIns="53345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Integrate Maximal Marginal Relevance and standard  pointer-generator network to learn parameters for  similarity and redundancy (</a:t>
          </a:r>
          <a:r>
            <a:rPr lang="en-US" sz="2000" kern="1200" dirty="0" err="1"/>
            <a:t>Fabbri</a:t>
          </a:r>
          <a:r>
            <a:rPr lang="en-US" sz="2000" kern="1200" dirty="0"/>
            <a:t> et al 2019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Extractive/abstractive models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Rank paragraphs in comparison to title using semantic  similarity (Lui et al 2018)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Rank paragraphs in comparison to summary augmented  with graph learning representing semantic similarity  between paragraphs and discourse relations (Liu et al  2019)</a:t>
          </a:r>
        </a:p>
      </dsp:txBody>
      <dsp:txXfrm>
        <a:off x="0" y="560569"/>
        <a:ext cx="6873476" cy="4624988"/>
      </dsp:txXfrm>
    </dsp:sp>
    <dsp:sp modelId="{3BDA29CB-2AE7-7D4E-B4BA-5BF26AAE9BEC}">
      <dsp:nvSpPr>
        <dsp:cNvPr id="0" name=""/>
        <dsp:cNvSpPr/>
      </dsp:nvSpPr>
      <dsp:spPr>
        <a:xfrm>
          <a:off x="343673" y="427729"/>
          <a:ext cx="4811433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861" tIns="0" rIns="18186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Architectures</a:t>
          </a:r>
        </a:p>
      </dsp:txBody>
      <dsp:txXfrm>
        <a:off x="356642" y="440698"/>
        <a:ext cx="4785495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B35A2-742E-4F42-82E0-1ACF282208D5}">
      <dsp:nvSpPr>
        <dsp:cNvPr id="0" name=""/>
        <dsp:cNvSpPr/>
      </dsp:nvSpPr>
      <dsp:spPr>
        <a:xfrm>
          <a:off x="0" y="473076"/>
          <a:ext cx="8311088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861CA-4AA0-F34B-BAF2-91A3DF2908B5}">
      <dsp:nvSpPr>
        <dsp:cNvPr id="0" name=""/>
        <dsp:cNvSpPr/>
      </dsp:nvSpPr>
      <dsp:spPr>
        <a:xfrm>
          <a:off x="415554" y="59796"/>
          <a:ext cx="5817761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898" tIns="0" rIns="2198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对细粒度事件进行总结提炼</a:t>
          </a:r>
          <a:endParaRPr lang="en-US" sz="2800" kern="1200"/>
        </a:p>
      </dsp:txBody>
      <dsp:txXfrm>
        <a:off x="455903" y="100145"/>
        <a:ext cx="5737063" cy="745862"/>
      </dsp:txXfrm>
    </dsp:sp>
    <dsp:sp modelId="{8162AFA3-F098-6847-AC48-440A659FE82B}">
      <dsp:nvSpPr>
        <dsp:cNvPr id="0" name=""/>
        <dsp:cNvSpPr/>
      </dsp:nvSpPr>
      <dsp:spPr>
        <a:xfrm>
          <a:off x="0" y="1743156"/>
          <a:ext cx="8311088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33" tIns="583184" rIns="64503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一组文章</a:t>
          </a:r>
          <a:r>
            <a:rPr lang="en-US" sz="2800" kern="1200" dirty="0"/>
            <a:t>(tracking)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单一文章</a:t>
          </a:r>
          <a:r>
            <a:rPr lang="en-US" sz="2800" kern="1200" dirty="0"/>
            <a:t>(timeline summarization)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一段时间内的多篇文章</a:t>
          </a:r>
          <a:r>
            <a:rPr lang="zh-CN" altLang="en-US" sz="2800" kern="1200" dirty="0"/>
            <a:t>                                     </a:t>
          </a:r>
          <a:r>
            <a:rPr lang="en-US" sz="2800" kern="1200" dirty="0"/>
            <a:t>(update</a:t>
          </a:r>
          <a:r>
            <a:rPr lang="zh-CN" altLang="en-US" sz="2800" kern="1200" dirty="0"/>
            <a:t> </a:t>
          </a:r>
          <a:r>
            <a:rPr lang="en-US" sz="2800" kern="1200" dirty="0"/>
            <a:t>summarization)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某天发表的多篇文章</a:t>
          </a:r>
          <a:r>
            <a:rPr lang="zh-CN" altLang="en-US" sz="2800" kern="1200" dirty="0"/>
            <a:t>                                     </a:t>
          </a:r>
          <a:r>
            <a:rPr lang="en-US" sz="2800" kern="1200" dirty="0"/>
            <a:t>(multi</a:t>
          </a:r>
          <a:r>
            <a:rPr lang="en-US" altLang="zh-CN" sz="2800" kern="1200" dirty="0"/>
            <a:t>-</a:t>
          </a:r>
          <a:r>
            <a:rPr lang="en-US" sz="2800" kern="1200" dirty="0"/>
            <a:t>document summarization)</a:t>
          </a:r>
        </a:p>
      </dsp:txBody>
      <dsp:txXfrm>
        <a:off x="0" y="1743156"/>
        <a:ext cx="8311088" cy="3528000"/>
      </dsp:txXfrm>
    </dsp:sp>
    <dsp:sp modelId="{09F828B4-B7CF-3945-BF82-AB382D807289}">
      <dsp:nvSpPr>
        <dsp:cNvPr id="0" name=""/>
        <dsp:cNvSpPr/>
      </dsp:nvSpPr>
      <dsp:spPr>
        <a:xfrm>
          <a:off x="415554" y="1329876"/>
          <a:ext cx="5817761" cy="826560"/>
        </a:xfrm>
        <a:prstGeom prst="roundRect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898" tIns="0" rIns="2198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事件呈现形式：</a:t>
          </a:r>
          <a:endParaRPr lang="en-US" sz="2800" kern="1200"/>
        </a:p>
      </dsp:txBody>
      <dsp:txXfrm>
        <a:off x="455903" y="1370225"/>
        <a:ext cx="5737063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85741-B5F9-DA4D-8F5D-7F1B6CB3C1AF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B912A-6FF5-5B46-9973-50D8362117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5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B912A-6FF5-5B46-9973-50D8362117D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13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" y="0"/>
            <a:ext cx="12228052" cy="6957392"/>
            <a:chOff x="0" y="0"/>
            <a:chExt cx="9171039" cy="6957392"/>
          </a:xfrm>
        </p:grpSpPr>
        <p:sp>
          <p:nvSpPr>
            <p:cNvPr id="8" name="矩形 7"/>
            <p:cNvSpPr/>
            <p:nvPr/>
          </p:nvSpPr>
          <p:spPr>
            <a:xfrm flipV="1">
              <a:off x="0" y="6254216"/>
              <a:ext cx="9144000" cy="648072"/>
            </a:xfrm>
            <a:prstGeom prst="rect">
              <a:avLst/>
            </a:prstGeom>
            <a:pattFill prst="pct20">
              <a:fgClr>
                <a:schemeClr val="bg1">
                  <a:lumMod val="50000"/>
                </a:schemeClr>
              </a:fgClr>
              <a:bgClr>
                <a:schemeClr val="bg1">
                  <a:lumMod val="65000"/>
                </a:schemeClr>
              </a:bgClr>
            </a:patt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68760"/>
              <a:ext cx="9144000" cy="3672408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effectLst>
              <a:reflection blurRad="12700" stA="30000" endPos="36000" dir="5400000" sy="-100000" algn="bl" rotWithShape="0"/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27039" y="1069640"/>
              <a:ext cx="9144000" cy="5184576"/>
            </a:xfrm>
            <a:prstGeom prst="rect">
              <a:avLst/>
            </a:prstGeom>
            <a:gradFill flip="none" rotWithShape="1">
              <a:gsLst>
                <a:gs pos="43000">
                  <a:schemeClr val="bg1">
                    <a:alpha val="65000"/>
                  </a:schemeClr>
                </a:gs>
                <a:gs pos="0">
                  <a:schemeClr val="tx2">
                    <a:lumMod val="40000"/>
                    <a:lumOff val="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0"/>
              <a:ext cx="9144000" cy="1052736"/>
            </a:xfrm>
            <a:prstGeom prst="rect">
              <a:avLst/>
            </a:prstGeom>
            <a:gradFill flip="none" rotWithShape="1">
              <a:gsLst>
                <a:gs pos="0">
                  <a:srgbClr val="6A1E1C"/>
                </a:gs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32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2" name="矩形 11"/>
            <p:cNvSpPr/>
            <p:nvPr/>
          </p:nvSpPr>
          <p:spPr>
            <a:xfrm flipV="1">
              <a:off x="0" y="1052736"/>
              <a:ext cx="9144000" cy="216024"/>
            </a:xfrm>
            <a:prstGeom prst="rect">
              <a:avLst/>
            </a:prstGeom>
            <a:pattFill prst="pct20">
              <a:fgClr>
                <a:schemeClr val="bg1">
                  <a:lumMod val="50000"/>
                </a:schemeClr>
              </a:fgClr>
              <a:bgClr>
                <a:schemeClr val="bg1">
                  <a:lumMod val="65000"/>
                </a:schemeClr>
              </a:bgClr>
            </a:patt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8" name="AutoShape 1"/>
            <p:cNvSpPr/>
            <p:nvPr/>
          </p:nvSpPr>
          <p:spPr bwMode="auto">
            <a:xfrm>
              <a:off x="6516216" y="6415973"/>
              <a:ext cx="2502278" cy="5414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/>
            <a:lstStyle/>
            <a:p>
              <a:pPr marL="0" marR="0" lvl="0" indent="0" algn="dist" defTabSz="685766" rtl="0" eaLnBrk="1" fontAlgn="base" latinLnBrk="0" hangingPunct="1">
                <a:lnSpc>
                  <a:spcPts val="1351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351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隶书" panose="02010509060101010101" pitchFamily="49" charset="-122"/>
                  <a:ea typeface="隶书" panose="02010509060101010101" pitchFamily="49" charset="-122"/>
                </a:rPr>
                <a:t>苏州大学计算机科学与技术学院</a:t>
              </a:r>
              <a:endParaRPr kumimoji="0" lang="en-AU" sz="1351" b="0" i="0" u="none" strike="noStrike" cap="none" spc="37" normalizeH="0" dirty="0">
                <a:ln>
                  <a:noFill/>
                </a:ln>
                <a:solidFill>
                  <a:srgbClr val="0000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7504" y="61232"/>
              <a:ext cx="3924436" cy="930271"/>
              <a:chOff x="107504" y="61232"/>
              <a:chExt cx="3924436" cy="930271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61232"/>
                <a:ext cx="900100" cy="930271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1610" y="770242"/>
                <a:ext cx="2970330" cy="154511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604" y="172608"/>
                <a:ext cx="1458162" cy="520088"/>
              </a:xfrm>
              <a:prstGeom prst="rect">
                <a:avLst/>
              </a:prstGeom>
            </p:spPr>
          </p:pic>
        </p:grpSp>
      </p:grpSp>
      <p:sp>
        <p:nvSpPr>
          <p:cNvPr id="23" name="内容占位符 22"/>
          <p:cNvSpPr>
            <a:spLocks noGrp="1"/>
          </p:cNvSpPr>
          <p:nvPr>
            <p:ph sz="quarter" idx="13"/>
          </p:nvPr>
        </p:nvSpPr>
        <p:spPr>
          <a:xfrm>
            <a:off x="1871533" y="1988840"/>
            <a:ext cx="8434499" cy="19442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4"/>
          <p:cNvSpPr>
            <a:spLocks noGrp="1"/>
          </p:cNvSpPr>
          <p:nvPr>
            <p:ph sz="quarter" idx="14"/>
          </p:nvPr>
        </p:nvSpPr>
        <p:spPr>
          <a:xfrm>
            <a:off x="2783424" y="4292611"/>
            <a:ext cx="6625167" cy="10080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813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96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97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198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4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2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23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23" y="2057402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23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23" y="2057402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5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88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7"/>
            <a:ext cx="76835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96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609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94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902288"/>
            <a:chOff x="0" y="0"/>
            <a:chExt cx="9144000" cy="6902288"/>
          </a:xfrm>
        </p:grpSpPr>
        <p:sp>
          <p:nvSpPr>
            <p:cNvPr id="9" name="矩形 8"/>
            <p:cNvSpPr/>
            <p:nvPr/>
          </p:nvSpPr>
          <p:spPr>
            <a:xfrm flipH="1">
              <a:off x="0" y="0"/>
              <a:ext cx="9144000" cy="908720"/>
            </a:xfrm>
            <a:prstGeom prst="rect">
              <a:avLst/>
            </a:prstGeom>
            <a:gradFill flip="none" rotWithShape="1">
              <a:gsLst>
                <a:gs pos="0">
                  <a:srgbClr val="6A1E1C"/>
                </a:gs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32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0" name="矩形 9"/>
            <p:cNvSpPr/>
            <p:nvPr/>
          </p:nvSpPr>
          <p:spPr>
            <a:xfrm flipV="1">
              <a:off x="0" y="908720"/>
              <a:ext cx="9144000" cy="72008"/>
            </a:xfrm>
            <a:prstGeom prst="rect">
              <a:avLst/>
            </a:prstGeom>
            <a:pattFill prst="pct20">
              <a:fgClr>
                <a:schemeClr val="bg1">
                  <a:lumMod val="50000"/>
                </a:schemeClr>
              </a:fgClr>
              <a:bgClr>
                <a:schemeClr val="bg1">
                  <a:lumMod val="65000"/>
                </a:schemeClr>
              </a:bgClr>
            </a:patt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8" y="38472"/>
              <a:ext cx="862159" cy="831775"/>
            </a:xfrm>
            <a:prstGeom prst="rect">
              <a:avLst/>
            </a:prstGeom>
            <a:effectLst>
              <a:glow>
                <a:schemeClr val="bg1">
                  <a:alpha val="29000"/>
                </a:schemeClr>
              </a:glow>
            </a:effectLst>
          </p:spPr>
        </p:pic>
        <p:sp>
          <p:nvSpPr>
            <p:cNvPr id="12" name="矩形 11"/>
            <p:cNvSpPr/>
            <p:nvPr/>
          </p:nvSpPr>
          <p:spPr>
            <a:xfrm flipV="1">
              <a:off x="0" y="6453336"/>
              <a:ext cx="9144000" cy="448952"/>
            </a:xfrm>
            <a:prstGeom prst="rect">
              <a:avLst/>
            </a:prstGeom>
            <a:pattFill prst="pct20">
              <a:fgClr>
                <a:schemeClr val="bg1">
                  <a:lumMod val="50000"/>
                </a:schemeClr>
              </a:fgClr>
              <a:bgClr>
                <a:schemeClr val="bg1">
                  <a:lumMod val="65000"/>
                </a:schemeClr>
              </a:bgClr>
            </a:patt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478219" y="1249235"/>
            <a:ext cx="11282412" cy="4916071"/>
          </a:xfrm>
        </p:spPr>
        <p:txBody>
          <a:bodyPr>
            <a:normAutofit/>
          </a:bodyPr>
          <a:lstStyle>
            <a:lvl1pPr algn="just">
              <a:buClr>
                <a:srgbClr val="FF3300"/>
              </a:buClr>
              <a:defRPr sz="21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algn="just">
              <a:buClr>
                <a:srgbClr val="0000FF"/>
              </a:buCl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defRPr sz="135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defRPr sz="135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xfrm>
            <a:off x="478367" y="188915"/>
            <a:ext cx="10322984" cy="576263"/>
          </a:xfrm>
        </p:spPr>
        <p:txBody>
          <a:bodyPr anchor="ctr"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5360" y="6561463"/>
            <a:ext cx="105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843F8E-D010-314B-8298-AA903D77C42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pPr marL="0" marR="0" lvl="0" indent="0" algn="l" defTabSz="3428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/17</a:t>
            </a:r>
          </a:p>
        </p:txBody>
      </p:sp>
      <p:sp>
        <p:nvSpPr>
          <p:cNvPr id="13" name="AutoShape 1"/>
          <p:cNvSpPr/>
          <p:nvPr/>
        </p:nvSpPr>
        <p:spPr bwMode="auto">
          <a:xfrm>
            <a:off x="8233449" y="6497624"/>
            <a:ext cx="3908643" cy="4046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/>
          <a:lstStyle/>
          <a:p>
            <a:pPr marL="0" marR="0" lvl="0" indent="0" algn="dist" defTabSz="6857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苏州大学计算机科学与技术学院</a:t>
            </a:r>
            <a:endParaRPr kumimoji="0" lang="en-AU" sz="1500" b="0" i="0" u="none" strike="noStrike" cap="none" spc="37" normalizeH="0" dirty="0">
              <a:ln>
                <a:noFill/>
              </a:ln>
              <a:solidFill>
                <a:srgbClr val="0000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221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2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5" y="762002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7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78" indent="0" algn="ctr">
              <a:buNone/>
              <a:defRPr sz="2200"/>
            </a:lvl2pPr>
            <a:lvl3pPr marL="914354" indent="0" algn="ctr">
              <a:buNone/>
              <a:defRPr sz="22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009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956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292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698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7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8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209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65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9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8"/>
            <a:ext cx="2834640" cy="232199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035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6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3" y="6356352"/>
            <a:ext cx="591151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08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91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63116-236A-E349-A3CF-55CAD21B2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D7FAC0-998E-4844-B7DF-BFCE2D32F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D8DE1A-EDC0-9B44-B9A7-4A6E859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3822-17CF-5945-9737-59F7D6D403D0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C7B14-B2AA-4B4D-A5D6-E88EDCAA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25A2A-647B-424E-8D57-AB97629A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811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98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13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0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815CB-D33C-7448-AF83-D64EA4A5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B5FAB-2180-334D-B6E6-56A010C3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607925-528A-7243-9B0D-26B80111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3822-17CF-5945-9737-59F7D6D403D0}" type="datetimeFigureOut">
              <a:rPr kumimoji="1" lang="zh-CN" altLang="en-US" smtClean="0"/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0075C6-4E49-294D-A40E-E750DB3E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53CA2-9C1B-3E4E-998E-516A8449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5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15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5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3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9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813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37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ctr" defTabSz="34288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342882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03" indent="-214620" algn="l" defTabSz="342882" rtl="0" eaLnBrk="1" latinLnBrk="0" hangingPunct="1">
        <a:spcBef>
          <a:spcPct val="20000"/>
        </a:spcBef>
        <a:buFont typeface="Arial" panose="020B0604020202090204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8" indent="-171442" algn="l" defTabSz="342882" rtl="0" eaLnBrk="1" latinLnBrk="0" hangingPunct="1">
        <a:spcBef>
          <a:spcPct val="200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342882" rtl="0" eaLnBrk="1" latinLnBrk="0" hangingPunct="1">
        <a:spcBef>
          <a:spcPct val="20000"/>
        </a:spcBef>
        <a:buFont typeface="Arial" panose="020B0604020202090204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3" indent="-171442" algn="l" defTabSz="342882" rtl="0" eaLnBrk="1" latinLnBrk="0" hangingPunct="1">
        <a:spcBef>
          <a:spcPct val="20000"/>
        </a:spcBef>
        <a:buFont typeface="Arial" panose="020B0604020202090204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342882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2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2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342882" rtl="0" eaLnBrk="1" latinLnBrk="0" hangingPunct="1">
        <a:spcBef>
          <a:spcPct val="20000"/>
        </a:spcBef>
        <a:buFont typeface="Arial" panose="020B060402020209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DFC80-3BB9-4E83-81B2-C67B72F9667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1B8A-6E36-464C-848B-FD2258B34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5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39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8" y="6356352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8FB7206-79AA-C942-A132-66BE40888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2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0" indent="-182870" algn="l" defTabSz="914354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66" indent="-182870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42" indent="-182870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20" indent="-182870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298" indent="-182870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8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2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5" y="762002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2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2" y="762002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FB72446-B7F9-FE47-ADC6-46FD6DEA688F}"/>
              </a:ext>
            </a:extLst>
          </p:cNvPr>
          <p:cNvSpPr txBox="1">
            <a:spLocks/>
          </p:cNvSpPr>
          <p:nvPr/>
        </p:nvSpPr>
        <p:spPr>
          <a:xfrm>
            <a:off x="3722625" y="649581"/>
            <a:ext cx="8028391" cy="2951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Aft>
                <a:spcPts val="600"/>
              </a:spcAft>
            </a:pPr>
            <a:r>
              <a:rPr lang="en-US" altLang="zh-CN" sz="5800" spc="-1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zh-CN" sz="5800" spc="-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sz="5800" spc="-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Summarization</a:t>
            </a:r>
            <a:br>
              <a:rPr lang="en-US" sz="5800" spc="-100" dirty="0">
                <a:solidFill>
                  <a:srgbClr val="FFFFFF"/>
                </a:solidFill>
                <a:latin typeface="+mn-lt"/>
              </a:rPr>
            </a:br>
            <a:r>
              <a:rPr lang="en-US" sz="5800" spc="-100" dirty="0">
                <a:solidFill>
                  <a:srgbClr val="FFFFFF"/>
                </a:solidFill>
                <a:latin typeface="+mn-lt"/>
              </a:rPr>
              <a:t>           </a:t>
            </a:r>
            <a:r>
              <a:rPr lang="zh-CN" altLang="en-US" sz="5800" spc="-100" dirty="0">
                <a:solidFill>
                  <a:srgbClr val="FFFFFF"/>
                </a:solidFill>
                <a:latin typeface="+mn-lt"/>
              </a:rPr>
              <a:t>事件摘要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9"/>
            <a:ext cx="8801283" cy="141158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D8EE6B-6E0B-0149-8EBE-29F1ADFA8151}"/>
              </a:ext>
            </a:extLst>
          </p:cNvPr>
          <p:cNvSpPr txBox="1"/>
          <p:nvPr/>
        </p:nvSpPr>
        <p:spPr>
          <a:xfrm>
            <a:off x="3722625" y="4949943"/>
            <a:ext cx="7187529" cy="76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354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altLang="zh-CN" sz="2400" b="1" dirty="0">
                <a:solidFill>
                  <a:schemeClr val="accent1"/>
                </a:solidFill>
              </a:rPr>
              <a:t>Event-Centric Natural Language Processing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defTabSz="914354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endParaRPr kumimoji="1"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EA437E-FA75-9A4D-8251-45B24130497B}"/>
              </a:ext>
            </a:extLst>
          </p:cNvPr>
          <p:cNvSpPr txBox="1"/>
          <p:nvPr/>
        </p:nvSpPr>
        <p:spPr>
          <a:xfrm>
            <a:off x="10560244" y="5076034"/>
            <a:ext cx="195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吴孟松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2021.11.24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2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 idx="4294967295"/>
          </p:nvPr>
        </p:nvSpPr>
        <p:spPr>
          <a:xfrm>
            <a:off x="0" y="2673133"/>
            <a:ext cx="73152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5" dirty="0"/>
              <a:t>途径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5100" y="952027"/>
            <a:ext cx="10480040" cy="820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582" indent="-342882">
              <a:lnSpc>
                <a:spcPts val="3671"/>
              </a:lnSpc>
              <a:spcBef>
                <a:spcPts val="95"/>
              </a:spcBef>
              <a:buChar char="•"/>
              <a:tabLst>
                <a:tab pos="355582" algn="l"/>
              </a:tabLst>
            </a:pPr>
            <a:r>
              <a:rPr sz="3100" spc="-5" dirty="0">
                <a:latin typeface="Arial"/>
                <a:cs typeface="Arial"/>
              </a:rPr>
              <a:t>Batch-clustering</a:t>
            </a:r>
            <a:r>
              <a:rPr lang="zh-CN" altLang="en-US" sz="3100" spc="-5" dirty="0">
                <a:latin typeface="Arial"/>
                <a:cs typeface="Arial"/>
              </a:rPr>
              <a:t> 批量聚类</a:t>
            </a:r>
            <a:endParaRPr sz="3100" dirty="0">
              <a:latin typeface="Arial"/>
              <a:cs typeface="Arial"/>
            </a:endParaRPr>
          </a:p>
          <a:p>
            <a:pPr marL="756248" lvl="1" indent="-287639">
              <a:lnSpc>
                <a:spcPts val="2580"/>
              </a:lnSpc>
              <a:buChar char="–"/>
              <a:tabLst>
                <a:tab pos="756248" algn="l"/>
                <a:tab pos="756882" algn="l"/>
              </a:tabLst>
            </a:pP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Laban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2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Hearst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(2017),</a:t>
            </a:r>
            <a:r>
              <a:rPr sz="2200" spc="3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Staykovski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200" spc="1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(2019),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Linger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Hajaiej (2020)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2BCE4-D0F2-1547-A9ED-958DB4DB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79" y="2118674"/>
            <a:ext cx="6969484" cy="4280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9104" y="602914"/>
            <a:ext cx="10480040" cy="820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582" indent="-342882">
              <a:lnSpc>
                <a:spcPts val="3665"/>
              </a:lnSpc>
              <a:spcBef>
                <a:spcPts val="1860"/>
              </a:spcBef>
              <a:buChar char="•"/>
              <a:tabLst>
                <a:tab pos="355582" algn="l"/>
              </a:tabLst>
            </a:pPr>
            <a:r>
              <a:rPr sz="3100" spc="-5" dirty="0">
                <a:latin typeface="Arial"/>
                <a:cs typeface="Arial"/>
              </a:rPr>
              <a:t>Stream</a:t>
            </a:r>
            <a:r>
              <a:rPr sz="3100" spc="-20" dirty="0">
                <a:latin typeface="Arial"/>
                <a:cs typeface="Arial"/>
              </a:rPr>
              <a:t> </a:t>
            </a:r>
            <a:r>
              <a:rPr sz="3100" spc="-5" dirty="0">
                <a:latin typeface="Arial"/>
                <a:cs typeface="Arial"/>
              </a:rPr>
              <a:t>clustering</a:t>
            </a:r>
            <a:r>
              <a:rPr lang="zh-CN" altLang="en-US" sz="3100" spc="-5" dirty="0">
                <a:latin typeface="Arial"/>
                <a:cs typeface="Arial"/>
              </a:rPr>
              <a:t> 流聚类</a:t>
            </a:r>
            <a:endParaRPr sz="3100" dirty="0">
              <a:latin typeface="Arial"/>
              <a:cs typeface="Arial"/>
            </a:endParaRPr>
          </a:p>
          <a:p>
            <a:pPr marL="756248" lvl="1" indent="-287639">
              <a:lnSpc>
                <a:spcPts val="2575"/>
              </a:lnSpc>
              <a:buChar char="–"/>
              <a:tabLst>
                <a:tab pos="756248" algn="l"/>
                <a:tab pos="756882" algn="l"/>
              </a:tabLst>
            </a:pP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Miranda</a:t>
            </a:r>
            <a:r>
              <a:rPr sz="2200" spc="3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20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(2018),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Saravanakumar</a:t>
            </a:r>
            <a:r>
              <a:rPr sz="2200" spc="4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200" spc="1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(2021)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4F92DC-A22D-0E40-8984-0106837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1" y="1536997"/>
            <a:ext cx="12137711" cy="532100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62759DA8-CF5F-6E4F-887B-55FAA77671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9345"/>
            <a:ext cx="219392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5" dirty="0"/>
              <a:t>方法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20381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1535" y="307247"/>
            <a:ext cx="1148715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531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</a:rPr>
              <a:t> 	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结果</a:t>
            </a:r>
            <a:r>
              <a:rPr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 (Saravanakumar et al 2021)</a:t>
            </a:r>
            <a:r>
              <a:rPr sz="3200" spc="-5" dirty="0">
                <a:solidFill>
                  <a:srgbClr val="528BD4"/>
                </a:solidFill>
                <a:uFill>
                  <a:solidFill>
                    <a:srgbClr val="093C6D"/>
                  </a:solidFill>
                </a:uFill>
              </a:rPr>
              <a:t>	</a:t>
            </a:r>
            <a:endParaRPr sz="3200" dirty="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355" y="1008185"/>
            <a:ext cx="10105292" cy="5546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2057" y="160505"/>
            <a:ext cx="349857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228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我们能做些什么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C9205E17-D6BF-4B8E-B32A-522106013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471920"/>
              </p:ext>
            </p:extLst>
          </p:nvPr>
        </p:nvGraphicFramePr>
        <p:xfrm>
          <a:off x="1714380" y="669995"/>
          <a:ext cx="9985253" cy="532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94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6948" y="212349"/>
            <a:ext cx="6523037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可视化</a:t>
            </a:r>
            <a:r>
              <a:rPr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(Laban &amp; Hearst 2017)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4233" y="1394057"/>
            <a:ext cx="8459151" cy="4905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4233" y="717616"/>
            <a:ext cx="8601711" cy="7482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>
              <a:tabLst>
                <a:tab pos="299071" algn="l"/>
                <a:tab pos="299706" algn="l"/>
              </a:tabLst>
            </a:pPr>
            <a:r>
              <a:rPr lang="zh-CN" altLang="en-US" sz="2400" spc="-80" dirty="0">
                <a:latin typeface="Arial"/>
                <a:cs typeface="Arial"/>
              </a:rPr>
              <a:t>使用批量聚类的方式来追踪事件，长时间跨度的信息依旧能被识别（</a:t>
            </a:r>
            <a:r>
              <a:rPr lang="en-US" altLang="zh-CN" sz="2400" spc="-80" dirty="0">
                <a:latin typeface="Arial"/>
                <a:cs typeface="Arial"/>
              </a:rPr>
              <a:t>TF</a:t>
            </a:r>
            <a:r>
              <a:rPr lang="zh-CN" altLang="en-US" sz="2400" spc="-80" dirty="0">
                <a:latin typeface="Arial"/>
                <a:cs typeface="Arial"/>
              </a:rPr>
              <a:t>*</a:t>
            </a:r>
            <a:r>
              <a:rPr lang="en-US" altLang="zh-CN" sz="2400" spc="-80" dirty="0">
                <a:latin typeface="Arial"/>
                <a:cs typeface="Arial"/>
              </a:rPr>
              <a:t>IDF</a:t>
            </a:r>
            <a:r>
              <a:rPr lang="zh-CN" altLang="en-US" sz="2400" spc="-80" dirty="0">
                <a:latin typeface="Arial"/>
                <a:cs typeface="Arial"/>
              </a:rPr>
              <a:t>算法）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图形 5" descr="放大镜 纯色填充">
            <a:extLst>
              <a:ext uri="{FF2B5EF4-FFF2-40B4-BE49-F238E27FC236}">
                <a16:creationId xmlns:a16="http://schemas.microsoft.com/office/drawing/2014/main" id="{A5EEF8DB-C5E7-9E4C-9796-044D742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6832" y="1579180"/>
            <a:ext cx="1849821" cy="1849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21" y="747839"/>
            <a:ext cx="3232403" cy="1283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zh-CN" altLang="en-US" sz="2400" dirty="0"/>
              <a:t>详细视图</a:t>
            </a:r>
            <a:br>
              <a:rPr lang="en-US" altLang="zh-CN" sz="2400" dirty="0"/>
            </a:br>
            <a:r>
              <a:rPr lang="en-US" sz="2400" dirty="0"/>
              <a:t>(Laban &amp; Hearst 2017)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E663217-A90F-A94A-9C68-2F381783A2E9}"/>
              </a:ext>
            </a:extLst>
          </p:cNvPr>
          <p:cNvSpPr txBox="1"/>
          <p:nvPr/>
        </p:nvSpPr>
        <p:spPr>
          <a:xfrm>
            <a:off x="252921" y="2407299"/>
            <a:ext cx="2947483" cy="3498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zh-CN" altLang="en-US" sz="2800" spc="-95" dirty="0">
                <a:solidFill>
                  <a:srgbClr val="FFFFFF"/>
                </a:solidFill>
              </a:rPr>
              <a:t>图为“马航</a:t>
            </a:r>
            <a:r>
              <a:rPr lang="en-US" altLang="zh-CN" sz="2800" spc="-95" dirty="0">
                <a:solidFill>
                  <a:srgbClr val="FFFFFF"/>
                </a:solidFill>
              </a:rPr>
              <a:t>MH370”</a:t>
            </a:r>
            <a:r>
              <a:rPr lang="zh-CN" altLang="en-US" sz="2800" spc="-95" dirty="0">
                <a:solidFill>
                  <a:srgbClr val="FFFFFF"/>
                </a:solidFill>
              </a:rPr>
              <a:t>事件的时间线，中间有大段时间间隔没有报道产生</a:t>
            </a:r>
            <a:endParaRPr lang="en-US" altLang="zh-CN" sz="2800" spc="-95" dirty="0">
              <a:solidFill>
                <a:srgbClr val="FFFFFF"/>
              </a:solidFill>
            </a:endParaRPr>
          </a:p>
          <a:p>
            <a:pPr marL="12700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Wingdings 2" pitchFamily="18" charset="2"/>
              <a:buChar char=""/>
            </a:pPr>
            <a:endParaRPr lang="en-US" sz="2800" spc="-95" dirty="0">
              <a:solidFill>
                <a:srgbClr val="FFFFFF"/>
              </a:solidFill>
            </a:endParaRPr>
          </a:p>
          <a:p>
            <a:pPr marL="12700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zh-CN" altLang="en-US" sz="2800" spc="-95" dirty="0">
                <a:solidFill>
                  <a:srgbClr val="FFFFFF"/>
                </a:solidFill>
              </a:rPr>
              <a:t>集中展示了几个时间点的关键报道信息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19084" r="19087" b="3"/>
          <a:stretch/>
        </p:blipFill>
        <p:spPr>
          <a:xfrm>
            <a:off x="3656278" y="763524"/>
            <a:ext cx="7990975" cy="53309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2057" y="160505"/>
            <a:ext cx="349857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228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我们能做些什么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C9205E17-D6BF-4B8E-B32A-522106013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063742"/>
              </p:ext>
            </p:extLst>
          </p:nvPr>
        </p:nvGraphicFramePr>
        <p:xfrm>
          <a:off x="1714380" y="669995"/>
          <a:ext cx="9985253" cy="532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134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3339"/>
          <a:stretch/>
        </p:blipFill>
        <p:spPr>
          <a:xfrm>
            <a:off x="1524000" y="12195"/>
            <a:ext cx="9144000" cy="6617207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77FB1C16-B6C1-FA47-BEB0-1097A40E0445}"/>
              </a:ext>
            </a:extLst>
          </p:cNvPr>
          <p:cNvPicPr/>
          <p:nvPr/>
        </p:nvPicPr>
        <p:blipFill rotWithShape="1">
          <a:blip r:embed="rId3" cstate="print"/>
          <a:srcRect b="3188"/>
          <a:stretch/>
        </p:blipFill>
        <p:spPr>
          <a:xfrm>
            <a:off x="1524000" y="10667"/>
            <a:ext cx="9144000" cy="6618735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5A5083F5-408A-5747-83BB-AB4632264F58}"/>
              </a:ext>
            </a:extLst>
          </p:cNvPr>
          <p:cNvPicPr/>
          <p:nvPr/>
        </p:nvPicPr>
        <p:blipFill rotWithShape="1">
          <a:blip r:embed="rId4" cstate="print"/>
          <a:srcRect b="3333"/>
          <a:stretch/>
        </p:blipFill>
        <p:spPr>
          <a:xfrm>
            <a:off x="1527047" y="0"/>
            <a:ext cx="9137904" cy="662940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EAFDA0B3-FECD-DD43-BBD2-D2909557FE44}"/>
              </a:ext>
            </a:extLst>
          </p:cNvPr>
          <p:cNvPicPr/>
          <p:nvPr/>
        </p:nvPicPr>
        <p:blipFill rotWithShape="1">
          <a:blip r:embed="rId5" cstate="print"/>
          <a:srcRect b="3333"/>
          <a:stretch/>
        </p:blipFill>
        <p:spPr>
          <a:xfrm>
            <a:off x="1531619" y="1"/>
            <a:ext cx="9128760" cy="6629400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C630976A-1245-9745-9E53-E16784D30C86}"/>
              </a:ext>
            </a:extLst>
          </p:cNvPr>
          <p:cNvPicPr/>
          <p:nvPr/>
        </p:nvPicPr>
        <p:blipFill rotWithShape="1">
          <a:blip r:embed="rId6" cstate="print"/>
          <a:srcRect b="3271"/>
          <a:stretch/>
        </p:blipFill>
        <p:spPr>
          <a:xfrm>
            <a:off x="1524000" y="4571"/>
            <a:ext cx="9144000" cy="6624831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87ED2198-5B06-594C-BD22-F5EA64CE5230}"/>
              </a:ext>
            </a:extLst>
          </p:cNvPr>
          <p:cNvPicPr/>
          <p:nvPr/>
        </p:nvPicPr>
        <p:blipFill rotWithShape="1">
          <a:blip r:embed="rId7" cstate="print"/>
          <a:srcRect b="3333"/>
          <a:stretch/>
        </p:blipFill>
        <p:spPr>
          <a:xfrm>
            <a:off x="1545339" y="1"/>
            <a:ext cx="9101327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36105" y="223810"/>
            <a:ext cx="8016875" cy="5046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579" y="1046227"/>
            <a:ext cx="5194023" cy="3474029"/>
          </a:xfrm>
          <a:prstGeom prst="rect">
            <a:avLst/>
          </a:prstGeom>
        </p:spPr>
        <p:txBody>
          <a:bodyPr vert="horz" wrap="square" lIns="0" tIns="74931" rIns="0" bIns="0" rtlCol="0">
            <a:spAutoFit/>
          </a:bodyPr>
          <a:lstStyle/>
          <a:p>
            <a:pPr marL="12700">
              <a:spcBef>
                <a:spcPts val="591"/>
              </a:spcBef>
            </a:pPr>
            <a:r>
              <a:rPr lang="zh-CN" altLang="en-US" sz="2400" dirty="0">
                <a:latin typeface="Arial"/>
                <a:cs typeface="Arial"/>
              </a:rPr>
              <a:t>时间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lang="zh-CN" altLang="en-US" sz="2400" dirty="0">
                <a:latin typeface="Arial"/>
                <a:cs typeface="Arial"/>
              </a:rPr>
              <a:t>时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 marL="355582" indent="-342882">
              <a:spcBef>
                <a:spcPts val="495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400" spc="-5" dirty="0">
                <a:latin typeface="Arial"/>
                <a:cs typeface="Arial"/>
              </a:rPr>
              <a:t>预测输入句子的</a:t>
            </a:r>
            <a:r>
              <a:rPr lang="zh-CN" altLang="en-US" sz="2400" spc="-5" dirty="0">
                <a:solidFill>
                  <a:srgbClr val="FF0000"/>
                </a:solidFill>
                <a:latin typeface="Arial"/>
                <a:cs typeface="Arial"/>
              </a:rPr>
              <a:t>显著性</a:t>
            </a:r>
            <a:r>
              <a:rPr lang="en-US" altLang="zh-CN" sz="2400" spc="-5" dirty="0">
                <a:solidFill>
                  <a:srgbClr val="FF0000"/>
                </a:solidFill>
                <a:latin typeface="Arial"/>
                <a:cs typeface="Arial"/>
              </a:rPr>
              <a:t>(salience)</a:t>
            </a:r>
          </a:p>
          <a:p>
            <a:pPr marL="812760" lvl="1" indent="-342882">
              <a:spcBef>
                <a:spcPts val="495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000" dirty="0">
                <a:latin typeface="Arial"/>
                <a:cs typeface="Arial"/>
              </a:rPr>
              <a:t>依据事件典型性，利用特定领域语言模型对其进行评分</a:t>
            </a:r>
            <a:endParaRPr lang="en-US" altLang="zh-CN" sz="2000" dirty="0">
              <a:latin typeface="Arial"/>
              <a:cs typeface="Arial"/>
            </a:endParaRPr>
          </a:p>
          <a:p>
            <a:pPr marL="812760" lvl="1" indent="-342882">
              <a:spcBef>
                <a:spcPts val="495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000" dirty="0">
                <a:latin typeface="Arial"/>
                <a:cs typeface="Arial"/>
              </a:rPr>
              <a:t>语义：事件类型的同义词、上位词、下位词</a:t>
            </a:r>
            <a:endParaRPr lang="en-US" altLang="zh-CN" sz="2000" dirty="0">
              <a:latin typeface="Arial"/>
              <a:cs typeface="Arial"/>
            </a:endParaRPr>
          </a:p>
          <a:p>
            <a:pPr marL="355582" indent="-342882">
              <a:spcBef>
                <a:spcPts val="491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400" spc="-5" dirty="0">
                <a:latin typeface="Arial"/>
                <a:cs typeface="Arial"/>
              </a:rPr>
              <a:t>删除</a:t>
            </a:r>
            <a:r>
              <a:rPr lang="zh-CN" altLang="en-US" sz="2400" spc="-5" dirty="0">
                <a:solidFill>
                  <a:srgbClr val="FF0000"/>
                </a:solidFill>
                <a:latin typeface="Arial"/>
                <a:cs typeface="Arial"/>
              </a:rPr>
              <a:t>冗余</a:t>
            </a:r>
            <a:r>
              <a:rPr lang="zh-CN" altLang="en-US" sz="2400" spc="-5" dirty="0">
                <a:latin typeface="Arial"/>
                <a:cs typeface="Arial"/>
              </a:rPr>
              <a:t>句子</a:t>
            </a:r>
            <a:endParaRPr lang="en-US" altLang="zh-CN" sz="2400" spc="-5" dirty="0">
              <a:latin typeface="Arial"/>
              <a:cs typeface="Arial"/>
            </a:endParaRPr>
          </a:p>
          <a:p>
            <a:pPr marL="355582" indent="-342882">
              <a:spcBef>
                <a:spcPts val="491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400" spc="-5" dirty="0">
                <a:latin typeface="Arial"/>
                <a:cs typeface="Arial"/>
              </a:rPr>
              <a:t>聚类，并选择包含显著性预测的实例句子作为先验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0" y="5136205"/>
            <a:ext cx="4265155" cy="11250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2400" spc="-151" dirty="0">
                <a:solidFill>
                  <a:srgbClr val="006FC0"/>
                </a:solidFill>
                <a:latin typeface="Arial"/>
                <a:cs typeface="Arial"/>
              </a:rPr>
              <a:t>Ke</a:t>
            </a:r>
            <a:r>
              <a:rPr sz="2400" spc="-131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400" spc="-125" dirty="0">
                <a:solidFill>
                  <a:srgbClr val="006FC0"/>
                </a:solidFill>
                <a:latin typeface="Arial"/>
                <a:cs typeface="Arial"/>
              </a:rPr>
              <a:t>z</a:t>
            </a:r>
            <a:r>
              <a:rPr sz="2400" spc="-6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spc="-111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006FC0"/>
                </a:solidFill>
                <a:latin typeface="Arial"/>
                <a:cs typeface="Arial"/>
              </a:rPr>
              <a:t>al,</a:t>
            </a:r>
            <a:r>
              <a:rPr sz="2400" spc="-9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006FC0"/>
                </a:solidFill>
                <a:latin typeface="Arial"/>
                <a:cs typeface="Arial"/>
              </a:rPr>
              <a:t>Bloombe</a:t>
            </a:r>
            <a:r>
              <a:rPr sz="2400" spc="-65" dirty="0">
                <a:solidFill>
                  <a:srgbClr val="006FC0"/>
                </a:solidFill>
                <a:latin typeface="Arial"/>
                <a:cs typeface="Arial"/>
              </a:rPr>
              <a:t>rg</a:t>
            </a:r>
            <a:r>
              <a:rPr sz="2400" spc="-9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169" dirty="0">
                <a:solidFill>
                  <a:srgbClr val="006FC0"/>
                </a:solidFill>
                <a:latin typeface="Arial"/>
                <a:cs typeface="Arial"/>
              </a:rPr>
              <a:t>Soc</a:t>
            </a:r>
            <a:r>
              <a:rPr sz="2400" spc="-7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spc="-6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r>
              <a:rPr sz="2400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Good  </a:t>
            </a:r>
            <a:r>
              <a:rPr sz="2400" spc="-10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2400" spc="-40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2400" spc="-51" dirty="0">
                <a:solidFill>
                  <a:srgbClr val="006FC0"/>
                </a:solidFill>
                <a:latin typeface="Arial"/>
                <a:cs typeface="Arial"/>
              </a:rPr>
              <a:t>k</a:t>
            </a:r>
            <a:r>
              <a:rPr sz="2400" spc="-12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400" spc="-131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spc="-71" dirty="0">
                <a:solidFill>
                  <a:srgbClr val="006FC0"/>
                </a:solidFill>
                <a:latin typeface="Arial"/>
                <a:cs typeface="Arial"/>
              </a:rPr>
              <a:t>op</a:t>
            </a:r>
            <a:r>
              <a:rPr sz="2400" spc="-3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006FC0"/>
                </a:solidFill>
                <a:latin typeface="Arial"/>
                <a:cs typeface="Arial"/>
              </a:rPr>
              <a:t>KDD</a:t>
            </a:r>
            <a:r>
              <a:rPr sz="2400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2014</a:t>
            </a:r>
            <a:endParaRPr sz="2400" dirty="0">
              <a:latin typeface="Arial"/>
              <a:cs typeface="Arial"/>
            </a:endParaRPr>
          </a:p>
          <a:p>
            <a:pPr marL="12700"/>
            <a:r>
              <a:rPr sz="2400" spc="-140" dirty="0">
                <a:solidFill>
                  <a:srgbClr val="006FC0"/>
                </a:solidFill>
                <a:latin typeface="Arial"/>
                <a:cs typeface="Arial"/>
              </a:rPr>
              <a:t>Kedz</a:t>
            </a:r>
            <a:r>
              <a:rPr sz="2400" spc="-6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400" spc="-10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400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 a</a:t>
            </a:r>
            <a:r>
              <a:rPr sz="2400" spc="-51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400" spc="-5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251" dirty="0">
                <a:solidFill>
                  <a:srgbClr val="006FC0"/>
                </a:solidFill>
                <a:latin typeface="Arial"/>
                <a:cs typeface="Arial"/>
              </a:rPr>
              <a:t>ACL</a:t>
            </a:r>
            <a:r>
              <a:rPr sz="2400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20</a:t>
            </a:r>
            <a:r>
              <a:rPr sz="2400" spc="-100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r>
              <a:rPr sz="2400" spc="-91" dirty="0">
                <a:solidFill>
                  <a:srgbClr val="006FC0"/>
                </a:solidFill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26E780-C5B4-6242-96B6-36A4A228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795199"/>
            <a:ext cx="6756400" cy="5092700"/>
          </a:xfrm>
          <a:prstGeom prst="rect">
            <a:avLst/>
          </a:prstGeom>
        </p:spPr>
      </p:pic>
      <p:sp>
        <p:nvSpPr>
          <p:cNvPr id="6" name="同心圆 5">
            <a:extLst>
              <a:ext uri="{FF2B5EF4-FFF2-40B4-BE49-F238E27FC236}">
                <a16:creationId xmlns:a16="http://schemas.microsoft.com/office/drawing/2014/main" id="{71866913-F415-FC42-A926-DF501C589947}"/>
              </a:ext>
            </a:extLst>
          </p:cNvPr>
          <p:cNvSpPr/>
          <p:nvPr/>
        </p:nvSpPr>
        <p:spPr>
          <a:xfrm>
            <a:off x="7373568" y="4941652"/>
            <a:ext cx="1984443" cy="389107"/>
          </a:xfrm>
          <a:prstGeom prst="donut">
            <a:avLst>
              <a:gd name="adj" fmla="val 63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>
              <a:solidFill>
                <a:srgbClr val="FF0000"/>
              </a:solidFill>
            </a:endParaRPr>
          </a:p>
        </p:txBody>
      </p:sp>
      <p:sp>
        <p:nvSpPr>
          <p:cNvPr id="7" name="同心圆 6">
            <a:extLst>
              <a:ext uri="{FF2B5EF4-FFF2-40B4-BE49-F238E27FC236}">
                <a16:creationId xmlns:a16="http://schemas.microsoft.com/office/drawing/2014/main" id="{1CF75A59-F42C-B148-8BEB-F8C18B50B3CA}"/>
              </a:ext>
            </a:extLst>
          </p:cNvPr>
          <p:cNvSpPr/>
          <p:nvPr/>
        </p:nvSpPr>
        <p:spPr>
          <a:xfrm>
            <a:off x="7179556" y="5330757"/>
            <a:ext cx="1225145" cy="389107"/>
          </a:xfrm>
          <a:prstGeom prst="donut">
            <a:avLst>
              <a:gd name="adj" fmla="val 63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444" y="1142621"/>
            <a:ext cx="5669280" cy="55123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77079" y="511695"/>
            <a:ext cx="691832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事件显著性</a:t>
            </a:r>
            <a:r>
              <a:rPr lang="en-US" altLang="zh-CN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(Event Salience)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的作用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7632" y="1810641"/>
            <a:ext cx="3552825" cy="121571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  <a:tabLst>
                <a:tab pos="354947" algn="l"/>
                <a:tab pos="355582" algn="l"/>
              </a:tabLst>
            </a:pPr>
            <a:r>
              <a:rPr lang="zh-CN" altLang="en-US" sz="2800" spc="-11" dirty="0">
                <a:latin typeface="Arial"/>
                <a:cs typeface="Arial"/>
              </a:rPr>
              <a:t>显著性预测帮助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准确率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precision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)</a:t>
            </a:r>
            <a:r>
              <a:rPr sz="2800" spc="-11" dirty="0">
                <a:latin typeface="Arial"/>
                <a:cs typeface="Arial"/>
              </a:rPr>
              <a:t> </a:t>
            </a:r>
            <a:r>
              <a:rPr lang="zh-CN" altLang="en-US" sz="2800" spc="-11" dirty="0">
                <a:latin typeface="Arial"/>
                <a:cs typeface="Arial"/>
              </a:rPr>
              <a:t>快速提高</a:t>
            </a:r>
            <a:endParaRPr lang="en-US" altLang="zh-CN" sz="2800" spc="-1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7632" y="4191763"/>
            <a:ext cx="3552825" cy="1273939"/>
          </a:xfrm>
          <a:prstGeom prst="rect">
            <a:avLst/>
          </a:prstGeom>
        </p:spPr>
        <p:txBody>
          <a:bodyPr vert="horz" wrap="square" lIns="0" tIns="54611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1"/>
              </a:spcBef>
              <a:tabLst>
                <a:tab pos="354947" algn="l"/>
                <a:tab pos="355582" algn="l"/>
              </a:tabLst>
            </a:pPr>
            <a:r>
              <a:rPr lang="zh-CN" altLang="en-US" sz="2800" dirty="0"/>
              <a:t>显著性</a:t>
            </a:r>
            <a:r>
              <a:rPr lang="zh-CN" altLang="zh-CN" sz="2800" dirty="0"/>
              <a:t>预测使我们能够更快地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召回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(recall)</a:t>
            </a:r>
            <a:r>
              <a:rPr lang="zh-CN" altLang="zh-CN" sz="2800" dirty="0"/>
              <a:t>更多信息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" y="762002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1360" y="1558453"/>
            <a:ext cx="3350376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zh-CN" altLang="en-US" sz="5400" dirty="0"/>
              <a:t>研究对象：主题事件</a:t>
            </a:r>
            <a:endParaRPr lang="en-US" sz="5400" dirty="0"/>
          </a:p>
        </p:txBody>
      </p:sp>
      <p:sp>
        <p:nvSpPr>
          <p:cNvPr id="3" name="object 3"/>
          <p:cNvSpPr txBox="1"/>
          <p:nvPr/>
        </p:nvSpPr>
        <p:spPr>
          <a:xfrm>
            <a:off x="3979719" y="1617314"/>
            <a:ext cx="7210798" cy="362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582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或称粗粒度事件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(coarse-grained events)</a:t>
            </a:r>
          </a:p>
          <a:p>
            <a:pPr marL="355582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由许多细粒度事件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元事件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fine-grained</a:t>
            </a:r>
            <a:r>
              <a:rPr lang="en-US" sz="3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events)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组成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indent="-182870" defTabSz="914354">
              <a:lnSpc>
                <a:spcPct val="90000"/>
              </a:lnSpc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例如：选举</a:t>
            </a:r>
            <a:r>
              <a:rPr 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3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自然灾害</a:t>
            </a:r>
            <a:r>
              <a:rPr 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3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疾病爆发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3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3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经济影响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7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2057" y="160505"/>
            <a:ext cx="349857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228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我们能做些什么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C9205E17-D6BF-4B8E-B32A-522106013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585981"/>
              </p:ext>
            </p:extLst>
          </p:nvPr>
        </p:nvGraphicFramePr>
        <p:xfrm>
          <a:off x="1714380" y="669995"/>
          <a:ext cx="9985253" cy="532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58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028835" y="1881476"/>
            <a:ext cx="7924165" cy="4886325"/>
            <a:chOff x="2053705" y="1222247"/>
            <a:chExt cx="7924165" cy="4886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3705" y="1267275"/>
              <a:ext cx="7686040" cy="4757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363" y="1222247"/>
              <a:ext cx="3255264" cy="22722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9607" y="1246631"/>
              <a:ext cx="3165475" cy="2182495"/>
            </a:xfrm>
            <a:custGeom>
              <a:avLst/>
              <a:gdLst/>
              <a:ahLst/>
              <a:cxnLst/>
              <a:rect l="l" t="t" r="r" b="b"/>
              <a:pathLst>
                <a:path w="3165475" h="2182495">
                  <a:moveTo>
                    <a:pt x="3165348" y="0"/>
                  </a:moveTo>
                  <a:lnTo>
                    <a:pt x="0" y="0"/>
                  </a:lnTo>
                  <a:lnTo>
                    <a:pt x="0" y="2182368"/>
                  </a:lnTo>
                  <a:lnTo>
                    <a:pt x="3165348" y="2182368"/>
                  </a:lnTo>
                  <a:lnTo>
                    <a:pt x="3165348" y="0"/>
                  </a:lnTo>
                  <a:close/>
                </a:path>
              </a:pathLst>
            </a:custGeom>
            <a:solidFill>
              <a:srgbClr val="FFFF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 sz="1351"/>
            </a:p>
          </p:txBody>
        </p:sp>
        <p:sp>
          <p:nvSpPr>
            <p:cNvPr id="7" name="object 7"/>
            <p:cNvSpPr/>
            <p:nvPr/>
          </p:nvSpPr>
          <p:spPr>
            <a:xfrm>
              <a:off x="6769607" y="1246631"/>
              <a:ext cx="3165475" cy="2182495"/>
            </a:xfrm>
            <a:custGeom>
              <a:avLst/>
              <a:gdLst/>
              <a:ahLst/>
              <a:cxnLst/>
              <a:rect l="l" t="t" r="r" b="b"/>
              <a:pathLst>
                <a:path w="3165475" h="2182495">
                  <a:moveTo>
                    <a:pt x="0" y="2182368"/>
                  </a:moveTo>
                  <a:lnTo>
                    <a:pt x="3165348" y="2182368"/>
                  </a:lnTo>
                  <a:lnTo>
                    <a:pt x="3165348" y="0"/>
                  </a:lnTo>
                  <a:lnTo>
                    <a:pt x="0" y="0"/>
                  </a:lnTo>
                  <a:lnTo>
                    <a:pt x="0" y="2182368"/>
                  </a:lnTo>
                  <a:close/>
                </a:path>
              </a:pathLst>
            </a:custGeom>
            <a:ln w="9525">
              <a:solidFill>
                <a:srgbClr val="497CB9"/>
              </a:solidFill>
            </a:ln>
          </p:spPr>
          <p:txBody>
            <a:bodyPr wrap="square" lIns="0" tIns="0" rIns="0" bIns="0" rtlCol="0"/>
            <a:lstStyle/>
            <a:p>
              <a:endParaRPr sz="1351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2363" y="3500627"/>
              <a:ext cx="3255264" cy="16794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69607" y="3525012"/>
              <a:ext cx="3165475" cy="1590040"/>
            </a:xfrm>
            <a:custGeom>
              <a:avLst/>
              <a:gdLst/>
              <a:ahLst/>
              <a:cxnLst/>
              <a:rect l="l" t="t" r="r" b="b"/>
              <a:pathLst>
                <a:path w="3165475" h="1590039">
                  <a:moveTo>
                    <a:pt x="3165348" y="0"/>
                  </a:moveTo>
                  <a:lnTo>
                    <a:pt x="0" y="0"/>
                  </a:lnTo>
                  <a:lnTo>
                    <a:pt x="0" y="1589532"/>
                  </a:lnTo>
                  <a:lnTo>
                    <a:pt x="3165348" y="1589532"/>
                  </a:lnTo>
                  <a:lnTo>
                    <a:pt x="3165348" y="0"/>
                  </a:lnTo>
                  <a:close/>
                </a:path>
              </a:pathLst>
            </a:custGeom>
            <a:solidFill>
              <a:srgbClr val="FFFF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 sz="1351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9607" y="3525012"/>
              <a:ext cx="3165475" cy="1590040"/>
            </a:xfrm>
            <a:custGeom>
              <a:avLst/>
              <a:gdLst/>
              <a:ahLst/>
              <a:cxnLst/>
              <a:rect l="l" t="t" r="r" b="b"/>
              <a:pathLst>
                <a:path w="3165475" h="1590039">
                  <a:moveTo>
                    <a:pt x="0" y="1589532"/>
                  </a:moveTo>
                  <a:lnTo>
                    <a:pt x="3165348" y="1589532"/>
                  </a:lnTo>
                  <a:lnTo>
                    <a:pt x="3165348" y="0"/>
                  </a:lnTo>
                  <a:lnTo>
                    <a:pt x="0" y="0"/>
                  </a:lnTo>
                  <a:lnTo>
                    <a:pt x="0" y="1589532"/>
                  </a:lnTo>
                  <a:close/>
                </a:path>
              </a:pathLst>
            </a:custGeom>
            <a:ln w="9525">
              <a:solidFill>
                <a:srgbClr val="497CB9"/>
              </a:solidFill>
            </a:ln>
          </p:spPr>
          <p:txBody>
            <a:bodyPr wrap="square" lIns="0" tIns="0" rIns="0" bIns="0" rtlCol="0"/>
            <a:lstStyle/>
            <a:p>
              <a:endParaRPr sz="1351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2363" y="5178551"/>
              <a:ext cx="3255264" cy="9296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9607" y="5202936"/>
              <a:ext cx="3165475" cy="840105"/>
            </a:xfrm>
            <a:custGeom>
              <a:avLst/>
              <a:gdLst/>
              <a:ahLst/>
              <a:cxnLst/>
              <a:rect l="l" t="t" r="r" b="b"/>
              <a:pathLst>
                <a:path w="3165475" h="840104">
                  <a:moveTo>
                    <a:pt x="3165348" y="0"/>
                  </a:moveTo>
                  <a:lnTo>
                    <a:pt x="0" y="0"/>
                  </a:lnTo>
                  <a:lnTo>
                    <a:pt x="0" y="839723"/>
                  </a:lnTo>
                  <a:lnTo>
                    <a:pt x="3165348" y="839723"/>
                  </a:lnTo>
                  <a:lnTo>
                    <a:pt x="3165348" y="0"/>
                  </a:lnTo>
                  <a:close/>
                </a:path>
              </a:pathLst>
            </a:custGeom>
            <a:solidFill>
              <a:srgbClr val="FFFF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 sz="1351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69607" y="5202936"/>
              <a:ext cx="3165475" cy="840105"/>
            </a:xfrm>
            <a:custGeom>
              <a:avLst/>
              <a:gdLst/>
              <a:ahLst/>
              <a:cxnLst/>
              <a:rect l="l" t="t" r="r" b="b"/>
              <a:pathLst>
                <a:path w="3165475" h="840104">
                  <a:moveTo>
                    <a:pt x="0" y="839723"/>
                  </a:moveTo>
                  <a:lnTo>
                    <a:pt x="3165348" y="839723"/>
                  </a:lnTo>
                  <a:lnTo>
                    <a:pt x="3165348" y="0"/>
                  </a:lnTo>
                  <a:lnTo>
                    <a:pt x="0" y="0"/>
                  </a:lnTo>
                  <a:lnTo>
                    <a:pt x="0" y="839723"/>
                  </a:lnTo>
                  <a:close/>
                </a:path>
              </a:pathLst>
            </a:custGeom>
            <a:ln w="9525">
              <a:solidFill>
                <a:srgbClr val="497CB9"/>
              </a:solidFill>
            </a:ln>
          </p:spPr>
          <p:txBody>
            <a:bodyPr wrap="square" lIns="0" tIns="0" rIns="0" bIns="0" rtlCol="0"/>
            <a:lstStyle/>
            <a:p>
              <a:endParaRPr sz="1351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507" y="245347"/>
            <a:ext cx="113563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乌克兰危机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Ukraine Crisis)</a:t>
            </a:r>
            <a:r>
              <a:rPr lang="en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的新闻报道时间线</a:t>
            </a:r>
            <a:r>
              <a:rPr lang="e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sz="2400" spc="-105" dirty="0">
                <a:solidFill>
                  <a:srgbClr val="528BD4"/>
                </a:solidFill>
                <a:latin typeface="Arial"/>
                <a:cs typeface="Arial"/>
              </a:rPr>
              <a:t>(Wang</a:t>
            </a:r>
            <a:r>
              <a:rPr sz="2400" spc="-6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400" spc="-8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528BD4"/>
                </a:solidFill>
                <a:latin typeface="Arial"/>
                <a:cs typeface="Arial"/>
              </a:rPr>
              <a:t>2015)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2214AE3-F440-D648-BA5B-9527AA435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86564"/>
              </p:ext>
            </p:extLst>
          </p:nvPr>
        </p:nvGraphicFramePr>
        <p:xfrm>
          <a:off x="636801" y="945523"/>
          <a:ext cx="6386498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739">
                  <a:extLst>
                    <a:ext uri="{9D8B030D-6E8A-4147-A177-3AD203B41FA5}">
                      <a16:colId xmlns:a16="http://schemas.microsoft.com/office/drawing/2014/main" val="29779702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171517923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33077135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33493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span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articles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9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comments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18861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Ukraine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03/08-6/30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3,779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646,961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976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624333" y="261427"/>
            <a:ext cx="137795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970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</a:rPr>
              <a:t> 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334" y="1070569"/>
            <a:ext cx="10466705" cy="1758175"/>
          </a:xfrm>
          <a:prstGeom prst="rect">
            <a:avLst/>
          </a:prstGeom>
        </p:spPr>
        <p:txBody>
          <a:bodyPr vert="horz" wrap="square" lIns="0" tIns="74931" rIns="0" bIns="0" rtlCol="0">
            <a:spAutoFit/>
          </a:bodyPr>
          <a:lstStyle/>
          <a:p>
            <a:pPr marL="355582" indent="-342882">
              <a:spcBef>
                <a:spcPts val="591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400" spc="-5" dirty="0">
                <a:latin typeface="Arial"/>
                <a:cs typeface="Arial"/>
              </a:rPr>
              <a:t>对句子重要性的多任务学习</a:t>
            </a:r>
            <a:r>
              <a:rPr lang="en-US" altLang="zh-CN" sz="2400" spc="-5" dirty="0">
                <a:latin typeface="Arial"/>
                <a:cs typeface="Arial"/>
              </a:rPr>
              <a:t>(Joint Learning)</a:t>
            </a:r>
          </a:p>
          <a:p>
            <a:pPr marL="812760" lvl="1" indent="-342882">
              <a:spcBef>
                <a:spcPts val="591"/>
              </a:spcBef>
              <a:buChar char="•"/>
              <a:tabLst>
                <a:tab pos="354947" algn="l"/>
                <a:tab pos="355582" algn="l"/>
              </a:tabLst>
            </a:pPr>
            <a:r>
              <a:rPr lang="en-US" sz="2400" spc="-5" dirty="0" err="1">
                <a:latin typeface="+mn-ea"/>
                <a:cs typeface="Arial"/>
              </a:rPr>
              <a:t>文章摘要</a:t>
            </a:r>
            <a:endParaRPr sz="2400" dirty="0">
              <a:latin typeface="+mn-ea"/>
              <a:cs typeface="Arial"/>
            </a:endParaRPr>
          </a:p>
          <a:p>
            <a:pPr marL="812760" marR="5080" lvl="1" indent="-342882">
              <a:spcBef>
                <a:spcPts val="505"/>
              </a:spcBef>
              <a:buChar char="•"/>
              <a:tabLst>
                <a:tab pos="354947" algn="l"/>
                <a:tab pos="355582" algn="l"/>
              </a:tabLst>
            </a:pPr>
            <a:r>
              <a:rPr lang="en-US" sz="2400" spc="-5" dirty="0" err="1">
                <a:latin typeface="+mn-ea"/>
                <a:cs typeface="Arial"/>
              </a:rPr>
              <a:t>评论摘要</a:t>
            </a:r>
            <a:endParaRPr lang="en-US" sz="2400" spc="-5" dirty="0">
              <a:latin typeface="+mn-ea"/>
              <a:cs typeface="Arial"/>
            </a:endParaRPr>
          </a:p>
          <a:p>
            <a:pPr marL="355582" marR="5080" indent="-342882">
              <a:spcBef>
                <a:spcPts val="505"/>
              </a:spcBef>
              <a:buChar char="•"/>
              <a:tabLst>
                <a:tab pos="354947" algn="l"/>
                <a:tab pos="355582" algn="l"/>
              </a:tabLst>
            </a:pPr>
            <a:r>
              <a:rPr lang="zh-CN" altLang="en-US" sz="2400" dirty="0">
                <a:latin typeface="Arial"/>
                <a:cs typeface="Arial"/>
              </a:rPr>
              <a:t>基于图</a:t>
            </a:r>
            <a:r>
              <a:rPr lang="en-US" altLang="zh-CN" sz="2400" dirty="0">
                <a:latin typeface="Arial"/>
                <a:cs typeface="Arial"/>
              </a:rPr>
              <a:t>(Graph)</a:t>
            </a:r>
            <a:r>
              <a:rPr lang="zh-CN" altLang="en-US" sz="2400" dirty="0">
                <a:latin typeface="Arial"/>
                <a:cs typeface="Arial"/>
              </a:rPr>
              <a:t>的算法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353" y="3429002"/>
            <a:ext cx="6954003" cy="33527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02853" y="5904077"/>
            <a:ext cx="185547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(</a:t>
            </a:r>
            <a:r>
              <a:rPr sz="2000" spc="-120" dirty="0">
                <a:solidFill>
                  <a:srgbClr val="528BD4"/>
                </a:solidFill>
                <a:latin typeface="Arial"/>
                <a:cs typeface="Arial"/>
              </a:rPr>
              <a:t>Wa</a:t>
            </a:r>
            <a:r>
              <a:rPr sz="2000" spc="-85" dirty="0">
                <a:solidFill>
                  <a:srgbClr val="528BD4"/>
                </a:solidFill>
                <a:latin typeface="Arial"/>
                <a:cs typeface="Arial"/>
              </a:rPr>
              <a:t>n</a:t>
            </a:r>
            <a:r>
              <a:rPr sz="2000" spc="-169" dirty="0">
                <a:solidFill>
                  <a:srgbClr val="528BD4"/>
                </a:solidFill>
                <a:latin typeface="Arial"/>
                <a:cs typeface="Arial"/>
              </a:rPr>
              <a:t>g</a:t>
            </a:r>
            <a:r>
              <a:rPr sz="2000" spc="-1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000" spc="-10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000" spc="-71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000" spc="-10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528BD4"/>
                </a:solidFill>
                <a:latin typeface="Arial"/>
                <a:cs typeface="Arial"/>
              </a:rPr>
              <a:t>2</a:t>
            </a:r>
            <a:r>
              <a:rPr sz="2000" spc="-95" dirty="0">
                <a:solidFill>
                  <a:srgbClr val="528BD4"/>
                </a:solidFill>
                <a:latin typeface="Arial"/>
                <a:cs typeface="Arial"/>
              </a:rPr>
              <a:t>0</a:t>
            </a:r>
            <a:r>
              <a:rPr sz="2000" spc="-100" dirty="0">
                <a:solidFill>
                  <a:srgbClr val="528BD4"/>
                </a:solidFill>
                <a:latin typeface="Arial"/>
                <a:cs typeface="Arial"/>
              </a:rPr>
              <a:t>1</a:t>
            </a:r>
            <a:r>
              <a:rPr sz="2000" spc="-95" dirty="0">
                <a:solidFill>
                  <a:srgbClr val="528BD4"/>
                </a:solidFill>
                <a:latin typeface="Arial"/>
                <a:cs typeface="Arial"/>
              </a:rPr>
              <a:t>5</a:t>
            </a:r>
            <a:r>
              <a:rPr sz="2000" spc="-60" dirty="0">
                <a:solidFill>
                  <a:srgbClr val="528BD4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2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5" y="762002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762002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03820C9-52A7-5046-900E-6D1C3085F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tabLst>
                <a:tab pos="2406531" algn="l"/>
                <a:tab pos="11473241" algn="l"/>
              </a:tabLst>
            </a:pP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 </a:t>
            </a:r>
            <a:r>
              <a:rPr lang="zh-CN" altLang="en-US" sz="5000" spc="-1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</a:t>
            </a: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 </a:t>
            </a:r>
            <a:r>
              <a:rPr lang="en-US" altLang="zh-CN" sz="5000" spc="-100" dirty="0"/>
              <a:t>(Wang et al 2015) </a:t>
            </a: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	</a:t>
            </a:r>
            <a:endParaRPr lang="en-US" sz="5000" spc="-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D89BD6-2949-BB4F-BFC7-977073AB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67" y="759600"/>
            <a:ext cx="5626016" cy="53306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76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B03820C9-52A7-5046-900E-6D1C3085F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331" y="1328429"/>
            <a:ext cx="3258688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tabLst>
                <a:tab pos="2406531" algn="l"/>
                <a:tab pos="11473241" algn="l"/>
              </a:tabLst>
            </a:pP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 </a:t>
            </a:r>
            <a:r>
              <a:rPr lang="zh-CN" altLang="en-US" sz="5000" spc="-1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>
                  <a:solidFill>
                    <a:srgbClr val="093C6D"/>
                  </a:solidFill>
                </a:uFill>
              </a:rPr>
              <a:t>评价</a:t>
            </a: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 </a:t>
            </a:r>
            <a:r>
              <a:rPr lang="en-US" altLang="zh-CN" sz="5000" spc="-100" dirty="0"/>
              <a:t>(Wang et al 2015) </a:t>
            </a:r>
            <a:r>
              <a:rPr lang="en-US" sz="5000" spc="-100" dirty="0">
                <a:uFill>
                  <a:solidFill>
                    <a:srgbClr val="093C6D"/>
                  </a:solidFill>
                </a:uFill>
              </a:rPr>
              <a:t>	</a:t>
            </a:r>
            <a:endParaRPr lang="en-US" sz="5000" spc="-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EE800-866F-E041-BCC2-2EE35D41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232" y="910916"/>
            <a:ext cx="7571539" cy="46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2057" y="160505"/>
            <a:ext cx="349857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228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我们能做些什么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C9205E17-D6BF-4B8E-B32A-522106013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228291"/>
              </p:ext>
            </p:extLst>
          </p:nvPr>
        </p:nvGraphicFramePr>
        <p:xfrm>
          <a:off x="1714380" y="669995"/>
          <a:ext cx="9985253" cy="532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48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762002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89249" y="1123839"/>
            <a:ext cx="4998963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多文档摘要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" y="2186769"/>
            <a:ext cx="5288211" cy="380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55582" marR="5080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1500" dirty="0">
                <a:solidFill>
                  <a:srgbClr val="FFFFFF"/>
                </a:solidFill>
              </a:rPr>
              <a:t>基于多篇文档，对于某一天发生的单一事件的摘要</a:t>
            </a:r>
            <a:endParaRPr lang="en-US" altLang="zh-CN" sz="1500" dirty="0">
              <a:solidFill>
                <a:srgbClr val="FFFFFF"/>
              </a:solidFill>
            </a:endParaRPr>
          </a:p>
          <a:p>
            <a:pPr marL="355582" marR="5080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1500" dirty="0">
                <a:solidFill>
                  <a:srgbClr val="FFFFFF"/>
                </a:solidFill>
              </a:rPr>
              <a:t>数据集</a:t>
            </a:r>
            <a:r>
              <a:rPr lang="en-US" sz="1500" dirty="0">
                <a:solidFill>
                  <a:srgbClr val="FFFFFF"/>
                </a:solidFill>
              </a:rPr>
              <a:t>:</a:t>
            </a:r>
          </a:p>
          <a:p>
            <a:pPr marL="756248" lvl="1" indent="-182870" defTabSz="914354">
              <a:lnSpc>
                <a:spcPct val="90000"/>
              </a:lnSpc>
              <a:spcBef>
                <a:spcPts val="509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756248" algn="l"/>
                <a:tab pos="756882" algn="l"/>
              </a:tabLst>
            </a:pPr>
            <a:r>
              <a:rPr lang="en-US" sz="2000" dirty="0">
                <a:solidFill>
                  <a:srgbClr val="FFFFFF"/>
                </a:solidFill>
              </a:rPr>
              <a:t>Multi-News</a:t>
            </a:r>
            <a:r>
              <a:rPr lang="en-US" sz="2000" spc="-3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Fabbri</a:t>
            </a:r>
            <a:r>
              <a:rPr lang="en-US" sz="2000" spc="-3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et</a:t>
            </a:r>
            <a:r>
              <a:rPr lang="en-US" sz="2000" spc="-31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al</a:t>
            </a:r>
            <a:r>
              <a:rPr lang="en-US" sz="2000" spc="-11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2019)</a:t>
            </a:r>
          </a:p>
          <a:p>
            <a:pPr marL="1155642" lvl="2" indent="-182870" defTabSz="914354">
              <a:lnSpc>
                <a:spcPct val="90000"/>
              </a:lnSpc>
              <a:spcBef>
                <a:spcPts val="415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spc="-5" dirty="0">
                <a:solidFill>
                  <a:srgbClr val="FFFFFF"/>
                </a:solidFill>
              </a:rPr>
              <a:t>56,216</a:t>
            </a:r>
            <a:r>
              <a:rPr lang="en-US" sz="2000" spc="11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articles/summary</a:t>
            </a:r>
            <a:r>
              <a:rPr lang="en-US" sz="2000" spc="1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pairs</a:t>
            </a:r>
            <a:r>
              <a:rPr lang="en-US" sz="2000" spc="20" dirty="0">
                <a:solidFill>
                  <a:srgbClr val="FFFFFF"/>
                </a:solidFill>
              </a:rPr>
              <a:t> </a:t>
            </a:r>
            <a:r>
              <a:rPr lang="en-US" sz="2000" spc="-15" dirty="0">
                <a:solidFill>
                  <a:srgbClr val="FFFFFF"/>
                </a:solidFill>
              </a:rPr>
              <a:t>drawn</a:t>
            </a:r>
            <a:r>
              <a:rPr lang="en-US" sz="2000" spc="51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from </a:t>
            </a:r>
            <a:r>
              <a:rPr lang="en-US" sz="2000" spc="-11" dirty="0" err="1">
                <a:solidFill>
                  <a:srgbClr val="FFFFFF"/>
                </a:solidFill>
              </a:rPr>
              <a:t>newser.com</a:t>
            </a:r>
            <a:endParaRPr lang="en-US" sz="2000" dirty="0">
              <a:solidFill>
                <a:srgbClr val="FFFFFF"/>
              </a:solidFill>
            </a:endParaRPr>
          </a:p>
          <a:p>
            <a:pPr marL="1155642" lvl="2" indent="-182870" defTabSz="914354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spc="-5" dirty="0">
                <a:solidFill>
                  <a:srgbClr val="FFFFFF"/>
                </a:solidFill>
              </a:rPr>
              <a:t>Summaries professionally</a:t>
            </a:r>
            <a:r>
              <a:rPr lang="en-US" sz="2000" spc="20" dirty="0">
                <a:solidFill>
                  <a:srgbClr val="FFFFFF"/>
                </a:solidFill>
              </a:rPr>
              <a:t> </a:t>
            </a:r>
            <a:r>
              <a:rPr lang="en-US" sz="2000" spc="-11" dirty="0">
                <a:solidFill>
                  <a:srgbClr val="FFFFFF"/>
                </a:solidFill>
              </a:rPr>
              <a:t>written</a:t>
            </a:r>
            <a:endParaRPr lang="en-US" sz="2000" dirty="0">
              <a:solidFill>
                <a:srgbClr val="FFFFFF"/>
              </a:solidFill>
            </a:endParaRPr>
          </a:p>
          <a:p>
            <a:pPr marL="1155642" lvl="2" indent="-182870" defTabSz="914354">
              <a:lnSpc>
                <a:spcPct val="90000"/>
              </a:lnSpc>
              <a:spcBef>
                <a:spcPts val="395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spc="-20" dirty="0">
                <a:solidFill>
                  <a:srgbClr val="FFFFFF"/>
                </a:solidFill>
              </a:rPr>
              <a:t> </a:t>
            </a:r>
            <a:r>
              <a:rPr lang="en-US" sz="2000" spc="-11" dirty="0">
                <a:solidFill>
                  <a:srgbClr val="FFFFFF"/>
                </a:solidFill>
              </a:rPr>
              <a:t>1500 </a:t>
            </a:r>
            <a:r>
              <a:rPr lang="en-US" sz="2000" spc="-15" dirty="0">
                <a:solidFill>
                  <a:srgbClr val="FFFFFF"/>
                </a:solidFill>
              </a:rPr>
              <a:t>news</a:t>
            </a:r>
            <a:r>
              <a:rPr lang="en-US" sz="2000" spc="31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sites</a:t>
            </a:r>
          </a:p>
          <a:p>
            <a:pPr marL="756248" lvl="1" indent="-182870" defTabSz="914354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756248" algn="l"/>
                <a:tab pos="756882" algn="l"/>
              </a:tabLst>
            </a:pPr>
            <a:r>
              <a:rPr lang="en-US" sz="2000" dirty="0" err="1">
                <a:solidFill>
                  <a:srgbClr val="FFFFFF"/>
                </a:solidFill>
              </a:rPr>
              <a:t>WikiSum</a:t>
            </a:r>
            <a:r>
              <a:rPr lang="en-US" sz="2000" spc="-3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(Liu</a:t>
            </a:r>
            <a:r>
              <a:rPr lang="en-US" sz="2000" spc="-2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et</a:t>
            </a:r>
            <a:r>
              <a:rPr lang="en-US" sz="2000" spc="-2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al</a:t>
            </a:r>
            <a:r>
              <a:rPr lang="en-US" sz="2000" spc="-1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2018)</a:t>
            </a:r>
          </a:p>
          <a:p>
            <a:pPr marL="1155642" lvl="2" indent="-182870" defTabSz="914354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spc="-5" dirty="0">
                <a:solidFill>
                  <a:srgbClr val="FFFFFF"/>
                </a:solidFill>
              </a:rPr>
              <a:t>Input:</a:t>
            </a:r>
            <a:r>
              <a:rPr lang="en-US" sz="2000" spc="-11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Wikipedia </a:t>
            </a:r>
            <a:r>
              <a:rPr lang="en-US" sz="2000" dirty="0">
                <a:solidFill>
                  <a:srgbClr val="FFFFFF"/>
                </a:solidFill>
              </a:rPr>
              <a:t>title</a:t>
            </a:r>
            <a:r>
              <a:rPr lang="en-US" sz="2000" spc="-5" dirty="0">
                <a:solidFill>
                  <a:srgbClr val="FFFFFF"/>
                </a:solidFill>
              </a:rPr>
              <a:t> (topic)</a:t>
            </a:r>
            <a:endParaRPr lang="en-US" sz="2000" dirty="0">
              <a:solidFill>
                <a:srgbClr val="FFFFFF"/>
              </a:solidFill>
            </a:endParaRPr>
          </a:p>
          <a:p>
            <a:pPr marL="1155642" lvl="2" indent="-182870" defTabSz="914354">
              <a:lnSpc>
                <a:spcPct val="90000"/>
              </a:lnSpc>
              <a:spcBef>
                <a:spcPts val="409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spc="-5" dirty="0">
                <a:solidFill>
                  <a:srgbClr val="FFFFFF"/>
                </a:solidFill>
              </a:rPr>
              <a:t>Articles:</a:t>
            </a:r>
            <a:r>
              <a:rPr lang="en-US" sz="2000" spc="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non-Wikipedia</a:t>
            </a:r>
            <a:r>
              <a:rPr lang="en-US" sz="2000" spc="2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articles</a:t>
            </a:r>
            <a:r>
              <a:rPr lang="en-US" sz="2000" spc="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referenced</a:t>
            </a:r>
            <a:r>
              <a:rPr lang="en-US" sz="2000" spc="2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from</a:t>
            </a:r>
          </a:p>
          <a:p>
            <a:pPr marL="115564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000" spc="-5" dirty="0">
                <a:solidFill>
                  <a:srgbClr val="FFFFFF"/>
                </a:solidFill>
              </a:rPr>
              <a:t>Wikipedia</a:t>
            </a:r>
            <a:endParaRPr lang="en-US" sz="2000" dirty="0">
              <a:solidFill>
                <a:srgbClr val="FFFFFF"/>
              </a:solidFill>
            </a:endParaRPr>
          </a:p>
          <a:p>
            <a:pPr marL="1155642" lvl="2" indent="-182870" defTabSz="914354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56278" algn="l"/>
              </a:tabLst>
            </a:pPr>
            <a:r>
              <a:rPr lang="en-US" sz="2000" spc="-11" dirty="0">
                <a:solidFill>
                  <a:srgbClr val="FFFFFF"/>
                </a:solidFill>
              </a:rPr>
              <a:t>Summary:</a:t>
            </a:r>
            <a:r>
              <a:rPr lang="en-US" sz="2000" spc="2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Lead</a:t>
            </a:r>
            <a:r>
              <a:rPr lang="en-US" sz="2000" spc="5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of </a:t>
            </a:r>
            <a:r>
              <a:rPr lang="en-US" sz="2000" spc="-5" dirty="0">
                <a:solidFill>
                  <a:srgbClr val="FFFFFF"/>
                </a:solidFill>
              </a:rPr>
              <a:t>the</a:t>
            </a:r>
            <a:r>
              <a:rPr lang="en-US" sz="2000" spc="-11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Wikipedia</a:t>
            </a:r>
            <a:r>
              <a:rPr lang="en-US" sz="2000" spc="5" dirty="0">
                <a:solidFill>
                  <a:srgbClr val="FFFFFF"/>
                </a:solidFill>
              </a:rPr>
              <a:t> </a:t>
            </a:r>
            <a:r>
              <a:rPr lang="en-US" sz="2000" spc="-5" dirty="0">
                <a:solidFill>
                  <a:srgbClr val="FFFFFF"/>
                </a:solidFill>
              </a:rPr>
              <a:t>article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3"/>
            <a:ext cx="2842931" cy="3191491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2505" y="1978219"/>
            <a:ext cx="2568919" cy="7529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3" y="758954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4"/>
            <a:ext cx="2836275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3" y="2722810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8173" y="3356210"/>
            <a:ext cx="2122819" cy="21002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515" y="51265"/>
            <a:ext cx="704088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多文档摘要模型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1994" y="47044"/>
            <a:ext cx="4109817" cy="26762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8573" y="2761239"/>
            <a:ext cx="26392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Fabbr</a:t>
            </a:r>
            <a:r>
              <a:rPr sz="2400" spc="-40" dirty="0">
                <a:solidFill>
                  <a:srgbClr val="528BD4"/>
                </a:solidFill>
                <a:latin typeface="Arial"/>
                <a:cs typeface="Arial"/>
              </a:rPr>
              <a:t>i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 20</a:t>
            </a:r>
            <a:r>
              <a:rPr sz="2400" spc="-100" dirty="0">
                <a:solidFill>
                  <a:srgbClr val="528BD4"/>
                </a:solidFill>
                <a:latin typeface="Arial"/>
                <a:cs typeface="Arial"/>
              </a:rPr>
              <a:t>1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9491" y="3145225"/>
            <a:ext cx="3267055" cy="33889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18909" y="6428800"/>
            <a:ext cx="22876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solidFill>
                  <a:srgbClr val="528BD4"/>
                </a:solidFill>
                <a:latin typeface="Arial"/>
                <a:cs typeface="Arial"/>
              </a:rPr>
              <a:t>L</a:t>
            </a:r>
            <a:r>
              <a:rPr sz="2400" spc="-80" dirty="0">
                <a:solidFill>
                  <a:srgbClr val="528BD4"/>
                </a:solidFill>
                <a:latin typeface="Arial"/>
                <a:cs typeface="Arial"/>
              </a:rPr>
              <a:t>i</a:t>
            </a:r>
            <a:r>
              <a:rPr sz="2400" spc="-60" dirty="0">
                <a:solidFill>
                  <a:srgbClr val="528BD4"/>
                </a:solidFill>
                <a:latin typeface="Arial"/>
                <a:cs typeface="Arial"/>
              </a:rPr>
              <a:t>u</a:t>
            </a:r>
            <a:r>
              <a:rPr sz="2400" spc="-8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400" spc="-8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2019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8CAED1A-3D00-4C68-8247-535C36093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938023"/>
              </p:ext>
            </p:extLst>
          </p:nvPr>
        </p:nvGraphicFramePr>
        <p:xfrm>
          <a:off x="98515" y="961295"/>
          <a:ext cx="6873476" cy="520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" y="51053"/>
            <a:ext cx="7040563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多文档摘要模型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928" y="976434"/>
            <a:ext cx="5208505" cy="3550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77733" y="4796071"/>
            <a:ext cx="24593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Fabbr</a:t>
            </a:r>
            <a:r>
              <a:rPr sz="2400" spc="-40" dirty="0">
                <a:solidFill>
                  <a:srgbClr val="528BD4"/>
                </a:solidFill>
                <a:latin typeface="Arial"/>
                <a:cs typeface="Arial"/>
              </a:rPr>
              <a:t>i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 20</a:t>
            </a:r>
            <a:r>
              <a:rPr sz="2400" spc="-100" dirty="0">
                <a:solidFill>
                  <a:srgbClr val="528BD4"/>
                </a:solidFill>
                <a:latin typeface="Arial"/>
                <a:cs typeface="Arial"/>
              </a:rPr>
              <a:t>1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76A80B42-3E4F-194F-B6C8-D1A1AE4D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24" y="1235173"/>
            <a:ext cx="5845715" cy="39814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B67D8F-1C52-F74F-9381-8BF962F71A46}"/>
              </a:ext>
            </a:extLst>
          </p:cNvPr>
          <p:cNvSpPr txBox="1"/>
          <p:nvPr/>
        </p:nvSpPr>
        <p:spPr>
          <a:xfrm>
            <a:off x="8064710" y="557215"/>
            <a:ext cx="238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评价</a:t>
            </a:r>
          </a:p>
        </p:txBody>
      </p:sp>
    </p:spTree>
    <p:extLst>
      <p:ext uri="{BB962C8B-B14F-4D97-AF65-F5344CB8AC3E}">
        <p14:creationId xmlns:p14="http://schemas.microsoft.com/office/powerpoint/2010/main" val="272127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" y="51053"/>
            <a:ext cx="7040563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多文档摘要模型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B67D8F-1C52-F74F-9381-8BF962F71A46}"/>
              </a:ext>
            </a:extLst>
          </p:cNvPr>
          <p:cNvSpPr txBox="1"/>
          <p:nvPr/>
        </p:nvSpPr>
        <p:spPr>
          <a:xfrm>
            <a:off x="8064710" y="557215"/>
            <a:ext cx="238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评价</a:t>
            </a: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FAAA9204-28BC-EE49-8421-EBB1B421F2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39" y="956664"/>
            <a:ext cx="3337008" cy="4484769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0B5FE6B5-1B2A-9648-996F-D5E155B4D192}"/>
              </a:ext>
            </a:extLst>
          </p:cNvPr>
          <p:cNvSpPr txBox="1"/>
          <p:nvPr/>
        </p:nvSpPr>
        <p:spPr>
          <a:xfrm>
            <a:off x="1939666" y="5601620"/>
            <a:ext cx="17778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solidFill>
                  <a:srgbClr val="528BD4"/>
                </a:solidFill>
                <a:latin typeface="Arial"/>
                <a:cs typeface="Arial"/>
              </a:rPr>
              <a:t>L</a:t>
            </a:r>
            <a:r>
              <a:rPr sz="2400" spc="-80" dirty="0">
                <a:solidFill>
                  <a:srgbClr val="528BD4"/>
                </a:solidFill>
                <a:latin typeface="Arial"/>
                <a:cs typeface="Arial"/>
              </a:rPr>
              <a:t>i</a:t>
            </a:r>
            <a:r>
              <a:rPr sz="2400" spc="-60" dirty="0">
                <a:solidFill>
                  <a:srgbClr val="528BD4"/>
                </a:solidFill>
                <a:latin typeface="Arial"/>
                <a:cs typeface="Arial"/>
              </a:rPr>
              <a:t>u</a:t>
            </a:r>
            <a:r>
              <a:rPr sz="2400" spc="-8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400" spc="-8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400" spc="-9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400" spc="-91" dirty="0">
                <a:solidFill>
                  <a:srgbClr val="528BD4"/>
                </a:solidFill>
                <a:latin typeface="Arial"/>
                <a:cs typeface="Arial"/>
              </a:rPr>
              <a:t>2019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F4C8052-FA15-AA48-8A44-99B942C7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45" y="1302799"/>
            <a:ext cx="7994755" cy="37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BD74779-E25B-4C49-A3CD-A6C51996EB21}"/>
              </a:ext>
            </a:extLst>
          </p:cNvPr>
          <p:cNvSpPr txBox="1"/>
          <p:nvPr/>
        </p:nvSpPr>
        <p:spPr>
          <a:xfrm>
            <a:off x="998855" y="1387293"/>
            <a:ext cx="6988240" cy="4083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582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怎样通过事件过程和事件显着性等信息帮助完成事件摘要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7" y="762002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CB5DC38-C1D3-A94A-B6B3-60F7A5F22CE1}"/>
              </a:ext>
            </a:extLst>
          </p:cNvPr>
          <p:cNvSpPr txBox="1">
            <a:spLocks/>
          </p:cNvSpPr>
          <p:nvPr/>
        </p:nvSpPr>
        <p:spPr>
          <a:xfrm>
            <a:off x="8510522" y="1865739"/>
            <a:ext cx="3943193" cy="3126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0" i="0">
                <a:solidFill>
                  <a:srgbClr val="5B9BD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35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600" spc="-60" dirty="0">
                <a:solidFill>
                  <a:srgbClr val="FFFFFF"/>
                </a:solidFill>
                <a:latin typeface="+mj-lt"/>
                <a:cs typeface="+mj-cs"/>
              </a:rPr>
              <a:t>研究目标：</a:t>
            </a:r>
            <a:endParaRPr lang="en-US" altLang="zh-CN" sz="3600" spc="-60" dirty="0">
              <a:solidFill>
                <a:srgbClr val="FFFFFF"/>
              </a:solidFill>
              <a:latin typeface="+mj-lt"/>
              <a:cs typeface="+mj-cs"/>
            </a:endParaRPr>
          </a:p>
          <a:p>
            <a:pPr marL="12700" defTabSz="91435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3600" spc="-60" dirty="0">
                <a:solidFill>
                  <a:srgbClr val="FFFFFF"/>
                </a:solidFill>
                <a:latin typeface="+mj-lt"/>
                <a:cs typeface="+mj-cs"/>
              </a:rPr>
              <a:t>元事件</a:t>
            </a:r>
            <a:r>
              <a:rPr lang="en-US" altLang="zh-CN" sz="3600" spc="-60" dirty="0">
                <a:solidFill>
                  <a:srgbClr val="FFFFFF"/>
                </a:solidFill>
                <a:latin typeface="+mj-lt"/>
                <a:cs typeface="+mj-cs"/>
              </a:rPr>
              <a:t>=&gt;</a:t>
            </a:r>
            <a:r>
              <a:rPr lang="zh-CN" altLang="en-US" sz="3600" spc="-60" dirty="0">
                <a:solidFill>
                  <a:srgbClr val="FFFFFF"/>
                </a:solidFill>
                <a:latin typeface="+mj-lt"/>
                <a:cs typeface="+mj-cs"/>
              </a:rPr>
              <a:t>主题事件</a:t>
            </a:r>
          </a:p>
        </p:txBody>
      </p:sp>
    </p:spTree>
    <p:extLst>
      <p:ext uri="{BB962C8B-B14F-4D97-AF65-F5344CB8AC3E}">
        <p14:creationId xmlns:p14="http://schemas.microsoft.com/office/powerpoint/2010/main" val="2737885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762002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2922" y="1123839"/>
            <a:ext cx="2795081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tabLst>
                <a:tab pos="3372952" algn="l"/>
                <a:tab pos="11473241" algn="l"/>
              </a:tabLst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93C6D"/>
                  </a:solidFill>
                </a:uFill>
              </a:rPr>
              <a:t>	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总结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93C6D"/>
                  </a:solidFill>
                </a:uFill>
              </a:rPr>
              <a:t>	</a:t>
            </a: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BDB00BFD-85D0-43CE-9397-DFBABF63F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000809"/>
              </p:ext>
            </p:extLst>
          </p:nvPr>
        </p:nvGraphicFramePr>
        <p:xfrm>
          <a:off x="3443591" y="758952"/>
          <a:ext cx="8311088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" y="762002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4261" y="1683144"/>
            <a:ext cx="2774923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tabLst>
                <a:tab pos="4421919" algn="l"/>
                <a:tab pos="11473241" algn="l"/>
              </a:tabLst>
            </a:pPr>
            <a:r>
              <a:rPr lang="zh-CN" altLang="en-US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参考文献</a:t>
            </a:r>
            <a:endParaRPr 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3443" y="1056876"/>
            <a:ext cx="8178415" cy="503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55582" marR="92706" indent="-182870" defTabSz="914354">
              <a:lnSpc>
                <a:spcPct val="90000"/>
              </a:lnSpc>
              <a:spcBef>
                <a:spcPts val="459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Alexander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Fabbri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Irene Li,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Tianwei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She,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Suyi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Li, and Dragomir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Radev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2019.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Multi-news: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large-scale multi-document </a:t>
            </a:r>
            <a:r>
              <a:rPr lang="en-US" sz="1200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summarization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abstrac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tive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</a:t>
            </a:r>
            <a:r>
              <a:rPr lang="en-US" sz="1200" spc="-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ACL</a:t>
            </a:r>
            <a:r>
              <a:rPr lang="en-US" sz="1200" i="1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Florence,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Italy.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[2]Chris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Kedzie,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Kathleen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McKeown,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Fernando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Diaz.</a:t>
            </a:r>
            <a:r>
              <a:rPr lang="en-US" sz="1200" spc="-7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2015.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Predicting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salient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updates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disaster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summa-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rization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ACL</a:t>
            </a:r>
            <a:r>
              <a:rPr lang="en-US" sz="1200" i="1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Beijing,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China.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marR="1191836" indent="-182870" defTabSz="914354">
              <a:lnSpc>
                <a:spcPct val="90000"/>
              </a:lnSpc>
              <a:spcBef>
                <a:spcPts val="315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[3]Chris Kedzie, Kathleen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McKeown,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Daume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 III. 2018. Content selection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1200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summarization.</a:t>
            </a:r>
            <a:r>
              <a:rPr lang="en-US" sz="1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EMNLP</a:t>
            </a:r>
            <a:r>
              <a:rPr lang="en-US" sz="1200" i="1" spc="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Brussels,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Belgium.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marR="5080" indent="-182870" defTabSz="914354">
              <a:lnSpc>
                <a:spcPct val="90000"/>
              </a:lnSpc>
              <a:spcBef>
                <a:spcPts val="315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[4]Philippe Laban and Marti Hearst. 2017.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newsLens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building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long-ranging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stories. In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of </a:t>
            </a:r>
            <a:r>
              <a:rPr lang="en-US" sz="1200" i="1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en-US" sz="1200" i="1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en-US" sz="1200" i="1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Stories</a:t>
            </a:r>
            <a:r>
              <a:rPr lang="en-US" sz="1200" i="1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</a:t>
            </a:r>
            <a:r>
              <a:rPr lang="en-US" sz="1200" i="1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</a:t>
            </a:r>
            <a:r>
              <a:rPr lang="en-US" sz="1200" i="1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Vancouver,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Canada.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[5]Mathis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Linger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Mhamed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Hajaiej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multilingual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news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streaming.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arXiv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preprint</a:t>
            </a: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arXiv:2004.08123.</a:t>
            </a:r>
          </a:p>
          <a:p>
            <a:pPr marL="355582" marR="734024" indent="-182870" defTabSz="914354">
              <a:lnSpc>
                <a:spcPct val="90000"/>
              </a:lnSpc>
              <a:spcBef>
                <a:spcPts val="331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[6]Peter J. Liu, Mohammad Saleh, Etienne Pot, Ben Goodrich,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Ryan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Sepassi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Kaiser, and Noam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Shazeer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Generating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wikipedia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summarizing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sequences,</a:t>
            </a:r>
            <a:r>
              <a:rPr lang="en-US" sz="1200" spc="-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n-US" sz="1200" i="1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ICLR</a:t>
            </a:r>
            <a:r>
              <a:rPr lang="en-US" sz="1200" i="1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Vancouver,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BC.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marR="130803" indent="-182870" defTabSz="914354">
              <a:lnSpc>
                <a:spcPct val="90000"/>
              </a:lnSpc>
              <a:spcBef>
                <a:spcPts val="285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[7]Yang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Liu and Mirella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Lapata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2019. Hierarchical trans- formers for multi-document summarization. In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ACL </a:t>
            </a:r>
            <a:r>
              <a:rPr lang="en-US" sz="1200" i="1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39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Florence,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Italy.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Sebastião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Miranda,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Arturs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Znotins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Shay B.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Cohen,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Guntis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Barzdins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2018.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Multilingual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streaming</a:t>
            </a: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news.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EMNLP</a:t>
            </a:r>
            <a:r>
              <a:rPr lang="en-US" sz="1200" i="1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Brussels,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Belgium.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marR="488290" indent="-182870" defTabSz="914354">
              <a:lnSpc>
                <a:spcPct val="90000"/>
              </a:lnSpc>
              <a:spcBef>
                <a:spcPts val="32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[9]Kiem-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Hieu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Nguyen,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Xavier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Tannier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Veronique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Moriceau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2014.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Ranking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multidocument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descriptions</a:t>
            </a:r>
            <a:r>
              <a:rPr lang="en-US" sz="1200" spc="-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1200" spc="-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thematic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timelines.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COLING</a:t>
            </a:r>
            <a:r>
              <a:rPr lang="en-US" sz="1200" i="1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Dublin,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Ireland.</a:t>
            </a:r>
          </a:p>
          <a:p>
            <a:pPr marL="355582" marR="346694" indent="-182870" defTabSz="914354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[10]Kailash Karthik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Saravanakumar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Miguel Ballesteros, Muthu Kumar Chandrasekaran, and Kathleen McKeown. 2021. </a:t>
            </a:r>
            <a:r>
              <a:rPr lang="en-US" sz="1200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Event-driven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</a:t>
            </a:r>
            <a:r>
              <a:rPr lang="en-US" sz="120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entity-aware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contextual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embeddings.</a:t>
            </a:r>
            <a:r>
              <a:rPr lang="en-US" sz="12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i="1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EACL</a:t>
            </a:r>
            <a:r>
              <a:rPr lang="en-US" sz="1200" i="1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spc="-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[11]Todor</a:t>
            </a:r>
            <a:r>
              <a:rPr lang="en-US" sz="120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Staykovski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200" spc="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Alberto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Barro</a:t>
            </a:r>
            <a:r>
              <a:rPr lang="en-US" sz="12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́n-Cedeno,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Giovanni</a:t>
            </a:r>
            <a:r>
              <a:rPr lang="en-US" sz="1200" spc="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</a:t>
            </a:r>
            <a:r>
              <a:rPr lang="en-US" sz="1200" spc="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San</a:t>
            </a:r>
            <a:r>
              <a:rPr lang="en-US" sz="1200" spc="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Martino,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200" spc="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Preslav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Nakov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200" spc="8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2019.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  <a:r>
              <a:rPr lang="en-US" sz="1200" spc="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vs.</a:t>
            </a:r>
            <a:r>
              <a:rPr lang="en-US" sz="1200" spc="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sparse</a:t>
            </a: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representations</a:t>
            </a:r>
            <a:r>
              <a:rPr lang="en-US" sz="1200" spc="-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news</a:t>
            </a:r>
            <a:r>
              <a:rPr lang="en-US" sz="1200" spc="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clustering.</a:t>
            </a:r>
            <a:r>
              <a:rPr lang="en-US" sz="1200" spc="-3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Text2Story@</a:t>
            </a:r>
            <a:r>
              <a:rPr lang="en-US" sz="1200" spc="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ECIR.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marR="630523" indent="-182870" defTabSz="914354">
              <a:lnSpc>
                <a:spcPct val="90000"/>
              </a:lnSpc>
              <a:spcBef>
                <a:spcPts val="331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354947" algn="l"/>
                <a:tab pos="355582" algn="l"/>
              </a:tabLs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[12]Lu 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Wang,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Claire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Cardie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Galen Marchetti. 2015.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Socially-informed timeline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generation for complex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events.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en-US" sz="1200" spc="-40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NAACL/HLT</a:t>
            </a:r>
            <a:r>
              <a:rPr lang="en-US" sz="12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2015,</a:t>
            </a:r>
            <a:r>
              <a:rPr lang="en-US" sz="1200" spc="-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pages</a:t>
            </a:r>
            <a:r>
              <a:rPr lang="en-US" sz="1200" spc="-1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1055–1065,</a:t>
            </a:r>
            <a:r>
              <a:rPr lang="en-US" sz="1200" spc="-3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Denver,</a:t>
            </a:r>
            <a:r>
              <a:rPr lang="en-US" sz="1200" spc="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Colorado.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7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00E745-8403-E240-87E7-24AD2E78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503" y="1056876"/>
            <a:ext cx="13025005" cy="50391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2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5" y="762002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703295" y="1083734"/>
            <a:ext cx="5509628" cy="4690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zh-CN" altLang="en-US" sz="7200" spc="-1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谢谢！</a:t>
            </a:r>
            <a:endParaRPr lang="en-US" sz="7200" spc="-10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3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9" y="767827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4C8AB93-9F22-9940-8540-DDE6A922C183}"/>
              </a:ext>
            </a:extLst>
          </p:cNvPr>
          <p:cNvGrpSpPr/>
          <p:nvPr/>
        </p:nvGrpSpPr>
        <p:grpSpPr>
          <a:xfrm>
            <a:off x="3923069" y="272375"/>
            <a:ext cx="7687371" cy="5921360"/>
            <a:chOff x="3714060" y="559484"/>
            <a:chExt cx="8271660" cy="6191358"/>
          </a:xfrm>
        </p:grpSpPr>
        <p:grpSp>
          <p:nvGrpSpPr>
            <p:cNvPr id="15" name="object 15"/>
            <p:cNvGrpSpPr/>
            <p:nvPr/>
          </p:nvGrpSpPr>
          <p:grpSpPr>
            <a:xfrm>
              <a:off x="9919989" y="2190720"/>
              <a:ext cx="707128" cy="1142877"/>
              <a:chOff x="8263128" y="1997938"/>
              <a:chExt cx="812800" cy="614680"/>
            </a:xfrm>
          </p:grpSpPr>
          <p:pic>
            <p:nvPicPr>
              <p:cNvPr id="16" name="object 1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63128" y="1997938"/>
                <a:ext cx="812279" cy="614197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8312658" y="2030729"/>
                <a:ext cx="712470" cy="511175"/>
              </a:xfrm>
              <a:custGeom>
                <a:avLst/>
                <a:gdLst/>
                <a:ahLst/>
                <a:cxnLst/>
                <a:rect l="l" t="t" r="r" b="b"/>
                <a:pathLst>
                  <a:path w="712470" h="511175">
                    <a:moveTo>
                      <a:pt x="0" y="0"/>
                    </a:moveTo>
                    <a:lnTo>
                      <a:pt x="712216" y="511048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</p:grpSp>
        <p:grpSp>
          <p:nvGrpSpPr>
            <p:cNvPr id="24" name="object 24"/>
            <p:cNvGrpSpPr/>
            <p:nvPr/>
          </p:nvGrpSpPr>
          <p:grpSpPr>
            <a:xfrm>
              <a:off x="8774291" y="4703643"/>
              <a:ext cx="1920769" cy="759848"/>
              <a:chOff x="6954011" y="4283951"/>
              <a:chExt cx="2121535" cy="698500"/>
            </a:xfrm>
          </p:grpSpPr>
          <p:pic>
            <p:nvPicPr>
              <p:cNvPr id="25" name="object 2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4011" y="4283951"/>
                <a:ext cx="2121407" cy="698004"/>
              </a:xfrm>
              <a:prstGeom prst="rect">
                <a:avLst/>
              </a:prstGeom>
            </p:spPr>
          </p:pic>
          <p:sp>
            <p:nvSpPr>
              <p:cNvPr id="26" name="object 26"/>
              <p:cNvSpPr/>
              <p:nvPr/>
            </p:nvSpPr>
            <p:spPr>
              <a:xfrm>
                <a:off x="7000493" y="4318254"/>
                <a:ext cx="2024380" cy="592455"/>
              </a:xfrm>
              <a:custGeom>
                <a:avLst/>
                <a:gdLst/>
                <a:ahLst/>
                <a:cxnLst/>
                <a:rect l="l" t="t" r="r" b="b"/>
                <a:pathLst>
                  <a:path w="2024379" h="592454">
                    <a:moveTo>
                      <a:pt x="0" y="0"/>
                    </a:moveTo>
                    <a:lnTo>
                      <a:pt x="2023999" y="592328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</p:grpSp>
        <p:grpSp>
          <p:nvGrpSpPr>
            <p:cNvPr id="21" name="object 21"/>
            <p:cNvGrpSpPr/>
            <p:nvPr/>
          </p:nvGrpSpPr>
          <p:grpSpPr>
            <a:xfrm>
              <a:off x="7394617" y="4718163"/>
              <a:ext cx="96585" cy="746723"/>
              <a:chOff x="5890259" y="4296130"/>
              <a:chExt cx="106680" cy="686435"/>
            </a:xfrm>
          </p:grpSpPr>
          <p:pic>
            <p:nvPicPr>
              <p:cNvPr id="22" name="object 2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90259" y="4296130"/>
                <a:ext cx="106616" cy="685825"/>
              </a:xfrm>
              <a:prstGeom prst="rect">
                <a:avLst/>
              </a:prstGeom>
            </p:spPr>
          </p:pic>
          <p:sp>
            <p:nvSpPr>
              <p:cNvPr id="23" name="object 23"/>
              <p:cNvSpPr/>
              <p:nvPr/>
            </p:nvSpPr>
            <p:spPr>
              <a:xfrm>
                <a:off x="5945885" y="4318254"/>
                <a:ext cx="0" cy="592455"/>
              </a:xfrm>
              <a:custGeom>
                <a:avLst/>
                <a:gdLst/>
                <a:ahLst/>
                <a:cxnLst/>
                <a:rect l="l" t="t" r="r" b="b"/>
                <a:pathLst>
                  <a:path h="592454">
                    <a:moveTo>
                      <a:pt x="0" y="0"/>
                    </a:moveTo>
                    <a:lnTo>
                      <a:pt x="0" y="592328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</p:grpSp>
        <p:grpSp>
          <p:nvGrpSpPr>
            <p:cNvPr id="10" name="object 10"/>
            <p:cNvGrpSpPr/>
            <p:nvPr/>
          </p:nvGrpSpPr>
          <p:grpSpPr>
            <a:xfrm>
              <a:off x="5468916" y="1506515"/>
              <a:ext cx="3167043" cy="1695603"/>
              <a:chOff x="3523488" y="1446275"/>
              <a:chExt cx="3330575" cy="1165860"/>
            </a:xfrm>
          </p:grpSpPr>
          <p:pic>
            <p:nvPicPr>
              <p:cNvPr id="11" name="object 1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23488" y="1446275"/>
                <a:ext cx="2779776" cy="1165860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3579114" y="1480565"/>
                <a:ext cx="2681605" cy="1061085"/>
              </a:xfrm>
              <a:custGeom>
                <a:avLst/>
                <a:gdLst/>
                <a:ahLst/>
                <a:cxnLst/>
                <a:rect l="l" t="t" r="r" b="b"/>
                <a:pathLst>
                  <a:path w="2681604" h="1061085">
                    <a:moveTo>
                      <a:pt x="2681605" y="0"/>
                    </a:moveTo>
                    <a:lnTo>
                      <a:pt x="0" y="1060958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  <p:pic>
            <p:nvPicPr>
              <p:cNvPr id="13" name="object 1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0260" y="2025370"/>
                <a:ext cx="963180" cy="586765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5945886" y="2059685"/>
                <a:ext cx="863600" cy="48196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481964">
                    <a:moveTo>
                      <a:pt x="863218" y="0"/>
                    </a:moveTo>
                    <a:lnTo>
                      <a:pt x="0" y="481711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</p:grpSp>
        <p:pic>
          <p:nvPicPr>
            <p:cNvPr id="2" name="object 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8902" y="559484"/>
              <a:ext cx="2724651" cy="1819447"/>
            </a:xfrm>
            <a:prstGeom prst="rect">
              <a:avLst/>
            </a:prstGeom>
          </p:spPr>
        </p:pic>
        <p:grpSp>
          <p:nvGrpSpPr>
            <p:cNvPr id="3" name="object 3"/>
            <p:cNvGrpSpPr/>
            <p:nvPr/>
          </p:nvGrpSpPr>
          <p:grpSpPr>
            <a:xfrm>
              <a:off x="3851744" y="3044386"/>
              <a:ext cx="8133976" cy="1861756"/>
              <a:chOff x="1574100" y="2681669"/>
              <a:chExt cx="8984170" cy="1711443"/>
            </a:xfrm>
          </p:grpSpPr>
          <p:pic>
            <p:nvPicPr>
              <p:cNvPr id="4" name="object 4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4100" y="2686998"/>
                <a:ext cx="2409505" cy="1706114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47208" y="2681669"/>
                <a:ext cx="3361128" cy="1558706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08159" y="2688337"/>
                <a:ext cx="2450111" cy="1359406"/>
              </a:xfrm>
              <a:prstGeom prst="rect">
                <a:avLst/>
              </a:prstGeom>
            </p:spPr>
          </p:pic>
        </p:grpSp>
        <p:pic>
          <p:nvPicPr>
            <p:cNvPr id="7" name="object 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2073" y="5368879"/>
              <a:ext cx="2070711" cy="12924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4060" y="5432203"/>
              <a:ext cx="2070711" cy="1318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1446" y="5368879"/>
              <a:ext cx="1771774" cy="1174310"/>
            </a:xfrm>
            <a:prstGeom prst="rect">
              <a:avLst/>
            </a:prstGeom>
          </p:spPr>
        </p:pic>
        <p:grpSp>
          <p:nvGrpSpPr>
            <p:cNvPr id="18" name="object 18"/>
            <p:cNvGrpSpPr/>
            <p:nvPr/>
          </p:nvGrpSpPr>
          <p:grpSpPr>
            <a:xfrm>
              <a:off x="4718422" y="4959634"/>
              <a:ext cx="96585" cy="625147"/>
              <a:chOff x="3191255" y="4407433"/>
              <a:chExt cx="106680" cy="574675"/>
            </a:xfrm>
          </p:grpSpPr>
          <p:pic>
            <p:nvPicPr>
              <p:cNvPr id="19" name="object 19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91255" y="4407433"/>
                <a:ext cx="106616" cy="574522"/>
              </a:xfrm>
              <a:prstGeom prst="rect">
                <a:avLst/>
              </a:prstGeom>
            </p:spPr>
          </p:pic>
          <p:sp>
            <p:nvSpPr>
              <p:cNvPr id="20" name="object 20"/>
              <p:cNvSpPr/>
              <p:nvPr/>
            </p:nvSpPr>
            <p:spPr>
              <a:xfrm>
                <a:off x="3246881" y="4429505"/>
                <a:ext cx="0" cy="481965"/>
              </a:xfrm>
              <a:custGeom>
                <a:avLst/>
                <a:gdLst/>
                <a:ahLst/>
                <a:cxnLst/>
                <a:rect l="l" t="t" r="r" b="b"/>
                <a:pathLst>
                  <a:path h="481964">
                    <a:moveTo>
                      <a:pt x="0" y="0"/>
                    </a:moveTo>
                    <a:lnTo>
                      <a:pt x="0" y="481711"/>
                    </a:lnTo>
                  </a:path>
                </a:pathLst>
              </a:custGeom>
              <a:ln w="254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 sz="1351"/>
              </a:p>
            </p:txBody>
          </p:sp>
        </p:grpSp>
      </p:grpSp>
      <p:sp>
        <p:nvSpPr>
          <p:cNvPr id="28" name="object 28"/>
          <p:cNvSpPr txBox="1">
            <a:spLocks noGrp="1"/>
          </p:cNvSpPr>
          <p:nvPr>
            <p:ph type="title" idx="4294967295"/>
          </p:nvPr>
        </p:nvSpPr>
        <p:spPr>
          <a:xfrm>
            <a:off x="450332" y="723047"/>
            <a:ext cx="4468813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自然灾害：</a:t>
            </a:r>
            <a:br>
              <a:rPr lang="en-US" altLang="zh-CN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2018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年印度尼西亚 海啸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1" name="object 27">
            <a:extLst>
              <a:ext uri="{FF2B5EF4-FFF2-40B4-BE49-F238E27FC236}">
                <a16:creationId xmlns:a16="http://schemas.microsoft.com/office/drawing/2014/main" id="{604F5BA3-4A67-5749-A217-7AC4A1B405D8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0472" y="1920307"/>
            <a:ext cx="2625809" cy="1621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2057" y="160505"/>
            <a:ext cx="349857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228" algn="l"/>
                <a:tab pos="11473241" algn="l"/>
              </a:tabLst>
            </a:pPr>
            <a:r>
              <a:rPr sz="3200" dirty="0">
                <a:uFill>
                  <a:solidFill>
                    <a:srgbClr val="093C6D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我们能做些什么</a:t>
            </a:r>
            <a:r>
              <a:rPr lang="zh-CN" altLang="en-US" sz="32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sz="32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C9205E17-D6BF-4B8E-B32A-522106013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07835"/>
              </p:ext>
            </p:extLst>
          </p:nvPr>
        </p:nvGraphicFramePr>
        <p:xfrm>
          <a:off x="1714380" y="669995"/>
          <a:ext cx="9985253" cy="532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91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39117" y="864111"/>
            <a:ext cx="3073915" cy="5120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>
              <a:buSzPct val="116666"/>
              <a:tabLst>
                <a:tab pos="354947" algn="l"/>
                <a:tab pos="355582" algn="l"/>
              </a:tabLs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事件跟踪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3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9"/>
          <p:cNvSpPr txBox="1"/>
          <p:nvPr/>
        </p:nvSpPr>
        <p:spPr>
          <a:xfrm>
            <a:off x="5289231" y="864108"/>
            <a:ext cx="5910677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582" indent="-182870" defTabSz="914354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6218" algn="l"/>
              </a:tabLst>
            </a:pP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是否有新的重要事件发生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indent="-182870" defTabSz="914354">
              <a:lnSpc>
                <a:spcPct val="90000"/>
              </a:lnSpc>
              <a:spcBef>
                <a:spcPts val="31"/>
              </a:spcBef>
              <a:buClr>
                <a:schemeClr val="accent1"/>
              </a:buClr>
              <a:buFont typeface="Wingdings 2" pitchFamily="18" charset="2"/>
              <a:buChar char="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6218" algn="l"/>
              </a:tabLst>
            </a:pP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后续新闻报道是否引用了该事件</a:t>
            </a:r>
            <a:r>
              <a:rPr 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70" defTabSz="914354">
              <a:lnSpc>
                <a:spcPct val="90000"/>
              </a:lnSpc>
              <a:spcBef>
                <a:spcPts val="31"/>
              </a:spcBef>
              <a:buClr>
                <a:schemeClr val="accent1"/>
              </a:buClr>
              <a:buFont typeface="Wingdings 2" pitchFamily="18" charset="2"/>
              <a:buChar char="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6218" algn="l"/>
              </a:tabLst>
            </a:pP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该事件是否分叉为了两个子事件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indent="-182870" defTabSz="914354">
              <a:lnSpc>
                <a:spcPct val="90000"/>
              </a:lnSpc>
              <a:spcBef>
                <a:spcPts val="31"/>
              </a:spcBef>
              <a:buClr>
                <a:schemeClr val="accent1"/>
              </a:buClr>
              <a:buFont typeface="Wingdings 2" pitchFamily="18" charset="2"/>
              <a:buChar char="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55582" indent="-182870" defTabSz="914354">
              <a:lnSpc>
                <a:spcPct val="90000"/>
              </a:lnSpc>
              <a:buClr>
                <a:schemeClr val="accent1"/>
              </a:buClr>
              <a:buSzPct val="116666"/>
              <a:buFont typeface="Wingdings 2" pitchFamily="18" charset="2"/>
              <a:buChar char=""/>
              <a:tabLst>
                <a:tab pos="354947" algn="l"/>
                <a:tab pos="356218" algn="l"/>
              </a:tabLst>
            </a:pP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使用聚类方法识别事件级别</a:t>
            </a:r>
            <a:r>
              <a:rPr lang="en-US" altLang="zh-CN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粗细</a:t>
            </a:r>
            <a:r>
              <a:rPr lang="en-US" altLang="zh-CN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28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90" y="767827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B8459D-C908-FB40-AA34-5291B36CDBCB}"/>
              </a:ext>
            </a:extLst>
          </p:cNvPr>
          <p:cNvSpPr txBox="1"/>
          <p:nvPr/>
        </p:nvSpPr>
        <p:spPr>
          <a:xfrm>
            <a:off x="1875695" y="5113210"/>
            <a:ext cx="900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在大型文本数据集中，找到其中和某事件相关的文本。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E6C8FC-70AF-3C49-84F5-A3CB2DD9D913}"/>
              </a:ext>
            </a:extLst>
          </p:cNvPr>
          <p:cNvSpPr/>
          <p:nvPr/>
        </p:nvSpPr>
        <p:spPr>
          <a:xfrm>
            <a:off x="682172" y="181947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000" dirty="0">
                <a:solidFill>
                  <a:srgbClr val="121212"/>
                </a:solidFill>
                <a:latin typeface="-apple-system"/>
              </a:rPr>
              <a:t>TF-IDF(term frequency–inverse document frequency)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是一种用于信息检索与数据挖掘的常用加权技术，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常用于挖掘文章中的关键词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，而且算法简单高效，常被工业用于最开始的文本数据清洗。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8CC86F-31D8-FA47-9717-6E769F2FE668}"/>
              </a:ext>
            </a:extLst>
          </p:cNvPr>
          <p:cNvSpPr/>
          <p:nvPr/>
        </p:nvSpPr>
        <p:spPr>
          <a:xfrm>
            <a:off x="1243357" y="663897"/>
            <a:ext cx="49736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21212"/>
                </a:solidFill>
                <a:latin typeface="-apple-system"/>
              </a:rPr>
              <a:t>什么是</a:t>
            </a:r>
            <a:r>
              <a:rPr lang="en" altLang="zh-CN" sz="4400" b="1" dirty="0">
                <a:solidFill>
                  <a:srgbClr val="121212"/>
                </a:solidFill>
                <a:latin typeface="-apple-system"/>
              </a:rPr>
              <a:t>TF-IDF</a:t>
            </a:r>
            <a:r>
              <a:rPr lang="zh-CN" altLang="en" sz="4400" b="1" dirty="0">
                <a:solidFill>
                  <a:srgbClr val="121212"/>
                </a:solidFill>
                <a:latin typeface="-apple-system"/>
              </a:rPr>
              <a:t>算法</a:t>
            </a:r>
            <a:r>
              <a:rPr lang="en" altLang="zh-CN" sz="4400" b="1" dirty="0">
                <a:solidFill>
                  <a:srgbClr val="121212"/>
                </a:solidFill>
                <a:latin typeface="-apple-system"/>
              </a:rPr>
              <a:t>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C8978E-99F6-C64F-BF18-922586A4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5" y="3347729"/>
            <a:ext cx="5437620" cy="3126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A0F5D4-9BF0-2D4B-98FF-F9C93C76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61" y="667419"/>
            <a:ext cx="5111483" cy="1431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16B874-9E75-194F-AF21-08B0F90B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893" y="2627439"/>
            <a:ext cx="5283080" cy="1152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DB0D03-E7BB-A040-BA4E-EE5F43A31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907" y="4431827"/>
            <a:ext cx="5504068" cy="6805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0386C2-FB8D-184F-BF0F-A98CC750D0BF}"/>
              </a:ext>
            </a:extLst>
          </p:cNvPr>
          <p:cNvSpPr txBox="1"/>
          <p:nvPr/>
        </p:nvSpPr>
        <p:spPr>
          <a:xfrm>
            <a:off x="220397" y="206801"/>
            <a:ext cx="194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i="1" dirty="0"/>
              <a:t>Encoder</a:t>
            </a:r>
            <a:endParaRPr kumimoji="1"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7783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 idx="4294967295"/>
          </p:nvPr>
        </p:nvSpPr>
        <p:spPr>
          <a:xfrm>
            <a:off x="0" y="2673133"/>
            <a:ext cx="73152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5" dirty="0"/>
              <a:t>途径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5100" y="952027"/>
            <a:ext cx="10480040" cy="820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582" indent="-342882">
              <a:lnSpc>
                <a:spcPts val="3671"/>
              </a:lnSpc>
              <a:spcBef>
                <a:spcPts val="95"/>
              </a:spcBef>
              <a:buChar char="•"/>
              <a:tabLst>
                <a:tab pos="355582" algn="l"/>
              </a:tabLst>
            </a:pPr>
            <a:r>
              <a:rPr sz="3100" spc="-5" dirty="0">
                <a:latin typeface="Arial"/>
                <a:cs typeface="Arial"/>
              </a:rPr>
              <a:t>Batch-clustering</a:t>
            </a:r>
            <a:r>
              <a:rPr lang="zh-CN" altLang="en-US" sz="3100" spc="-5" dirty="0">
                <a:latin typeface="Arial"/>
                <a:cs typeface="Arial"/>
              </a:rPr>
              <a:t> 批量聚类</a:t>
            </a:r>
            <a:endParaRPr sz="3100" dirty="0">
              <a:latin typeface="Arial"/>
              <a:cs typeface="Arial"/>
            </a:endParaRPr>
          </a:p>
          <a:p>
            <a:pPr marL="756248" lvl="1" indent="-287639">
              <a:lnSpc>
                <a:spcPts val="2580"/>
              </a:lnSpc>
              <a:buChar char="–"/>
              <a:tabLst>
                <a:tab pos="756248" algn="l"/>
                <a:tab pos="756882" algn="l"/>
              </a:tabLst>
            </a:pP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Laban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2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Hearst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(2017),</a:t>
            </a:r>
            <a:r>
              <a:rPr sz="2200" spc="3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Staykovski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200" spc="1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(2019),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Linger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Hajaiej (2020)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71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 idx="4294967295"/>
          </p:nvPr>
        </p:nvSpPr>
        <p:spPr>
          <a:xfrm>
            <a:off x="0" y="2673133"/>
            <a:ext cx="73152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5" dirty="0"/>
              <a:t>途径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5100" y="952027"/>
            <a:ext cx="10480040" cy="820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582" indent="-342882">
              <a:lnSpc>
                <a:spcPts val="3671"/>
              </a:lnSpc>
              <a:spcBef>
                <a:spcPts val="95"/>
              </a:spcBef>
              <a:buChar char="•"/>
              <a:tabLst>
                <a:tab pos="355582" algn="l"/>
              </a:tabLst>
            </a:pPr>
            <a:r>
              <a:rPr sz="3100" spc="-5" dirty="0">
                <a:latin typeface="Arial"/>
                <a:cs typeface="Arial"/>
              </a:rPr>
              <a:t>Batch-clustering</a:t>
            </a:r>
            <a:r>
              <a:rPr lang="zh-CN" altLang="en-US" sz="3100" spc="-5" dirty="0">
                <a:latin typeface="Arial"/>
                <a:cs typeface="Arial"/>
              </a:rPr>
              <a:t> 批量聚类</a:t>
            </a:r>
            <a:endParaRPr sz="3100" dirty="0">
              <a:latin typeface="Arial"/>
              <a:cs typeface="Arial"/>
            </a:endParaRPr>
          </a:p>
          <a:p>
            <a:pPr marL="756248" lvl="1" indent="-287639">
              <a:lnSpc>
                <a:spcPts val="2580"/>
              </a:lnSpc>
              <a:buChar char="–"/>
              <a:tabLst>
                <a:tab pos="756248" algn="l"/>
                <a:tab pos="756882" algn="l"/>
              </a:tabLst>
            </a:pP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Laban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2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Hearst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(2017),</a:t>
            </a:r>
            <a:r>
              <a:rPr sz="2200" spc="3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Staykovski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et</a:t>
            </a:r>
            <a:r>
              <a:rPr sz="2200" spc="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al</a:t>
            </a:r>
            <a:r>
              <a:rPr sz="2200" spc="11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(2019),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Linger</a:t>
            </a:r>
            <a:r>
              <a:rPr sz="2200" spc="20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528BD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28BD4"/>
                </a:solidFill>
                <a:latin typeface="Arial"/>
                <a:cs typeface="Arial"/>
              </a:rPr>
              <a:t>Hajaiej (2020)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2BCE4-D0F2-1547-A9ED-958DB4DB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" y="-152738"/>
            <a:ext cx="11662559" cy="71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92740"/>
      </p:ext>
    </p:extLst>
  </p:cSld>
  <p:clrMapOvr>
    <a:masterClrMapping/>
  </p:clrMapOvr>
</p:sld>
</file>

<file path=ppt/theme/theme1.xml><?xml version="1.0" encoding="utf-8"?>
<a:theme xmlns:a="http://schemas.openxmlformats.org/drawingml/2006/main" name="学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学院" id="{8704238C-89CE-6C4A-9090-AA71128346BA}" vid="{BF8FB135-B549-A34F-98FB-160E4B67DF69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学院</Template>
  <TotalTime>326</TotalTime>
  <Words>1394</Words>
  <Application>Microsoft Macintosh PowerPoint</Application>
  <PresentationFormat>宽屏</PresentationFormat>
  <Paragraphs>151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-apple-system</vt:lpstr>
      <vt:lpstr>等线</vt:lpstr>
      <vt:lpstr>等线 Light</vt:lpstr>
      <vt:lpstr>华文琥珀</vt:lpstr>
      <vt:lpstr>楷体</vt:lpstr>
      <vt:lpstr>隶书</vt:lpstr>
      <vt:lpstr>微软雅黑</vt:lpstr>
      <vt:lpstr>Arial</vt:lpstr>
      <vt:lpstr>Calibri</vt:lpstr>
      <vt:lpstr>Corbel</vt:lpstr>
      <vt:lpstr>Times New Roman</vt:lpstr>
      <vt:lpstr>Wingdings 2</vt:lpstr>
      <vt:lpstr>学院</vt:lpstr>
      <vt:lpstr>自定义设计方案</vt:lpstr>
      <vt:lpstr>框架</vt:lpstr>
      <vt:lpstr>PowerPoint 演示文稿</vt:lpstr>
      <vt:lpstr>研究对象：主题事件</vt:lpstr>
      <vt:lpstr>PowerPoint 演示文稿</vt:lpstr>
      <vt:lpstr>自然灾害： 2018年印度尼西亚 海啸</vt:lpstr>
      <vt:lpstr> 我们能做些什么？</vt:lpstr>
      <vt:lpstr>事件跟踪</vt:lpstr>
      <vt:lpstr>PowerPoint 演示文稿</vt:lpstr>
      <vt:lpstr>途径</vt:lpstr>
      <vt:lpstr>途径</vt:lpstr>
      <vt:lpstr>途径</vt:lpstr>
      <vt:lpstr>方法</vt:lpstr>
      <vt:lpstr>  结果 (Saravanakumar et al 2021) </vt:lpstr>
      <vt:lpstr> 我们能做些什么？</vt:lpstr>
      <vt:lpstr>可视化 (Laban &amp; Hearst 2017)</vt:lpstr>
      <vt:lpstr>详细视图 (Laban &amp; Hearst 2017)</vt:lpstr>
      <vt:lpstr> 我们能做些什么？</vt:lpstr>
      <vt:lpstr>PowerPoint 演示文稿</vt:lpstr>
      <vt:lpstr>方法</vt:lpstr>
      <vt:lpstr>事件显著性(Event Salience)的作用</vt:lpstr>
      <vt:lpstr> 我们能做些什么？</vt:lpstr>
      <vt:lpstr>PowerPoint 演示文稿</vt:lpstr>
      <vt:lpstr> 方法</vt:lpstr>
      <vt:lpstr> 结果 (Wang et al 2015)  </vt:lpstr>
      <vt:lpstr> 评价 (Wang et al 2015)  </vt:lpstr>
      <vt:lpstr> 我们能做些什么？</vt:lpstr>
      <vt:lpstr>多文档摘要</vt:lpstr>
      <vt:lpstr>多文档摘要模型</vt:lpstr>
      <vt:lpstr>多文档摘要模型</vt:lpstr>
      <vt:lpstr>多文档摘要模型</vt:lpstr>
      <vt:lpstr> 总结 </vt:lpstr>
      <vt:lpstr>参考文献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孟松</dc:creator>
  <cp:lastModifiedBy>吴 孟松</cp:lastModifiedBy>
  <cp:revision>14</cp:revision>
  <dcterms:created xsi:type="dcterms:W3CDTF">2021-11-17T12:17:00Z</dcterms:created>
  <dcterms:modified xsi:type="dcterms:W3CDTF">2021-11-24T08:07:47Z</dcterms:modified>
</cp:coreProperties>
</file>